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379" r:id="rId2"/>
    <p:sldId id="381" r:id="rId3"/>
    <p:sldId id="327" r:id="rId4"/>
    <p:sldId id="340" r:id="rId5"/>
    <p:sldId id="382" r:id="rId6"/>
    <p:sldId id="341" r:id="rId7"/>
    <p:sldId id="257" r:id="rId8"/>
    <p:sldId id="258" r:id="rId9"/>
    <p:sldId id="339" r:id="rId10"/>
    <p:sldId id="259" r:id="rId11"/>
    <p:sldId id="260" r:id="rId12"/>
    <p:sldId id="261" r:id="rId13"/>
    <p:sldId id="262" r:id="rId14"/>
    <p:sldId id="264" r:id="rId15"/>
    <p:sldId id="265" r:id="rId16"/>
    <p:sldId id="266" r:id="rId17"/>
    <p:sldId id="384" r:id="rId18"/>
    <p:sldId id="385" r:id="rId19"/>
    <p:sldId id="267" r:id="rId20"/>
    <p:sldId id="268" r:id="rId21"/>
    <p:sldId id="328" r:id="rId22"/>
    <p:sldId id="329" r:id="rId23"/>
    <p:sldId id="330" r:id="rId24"/>
    <p:sldId id="331" r:id="rId25"/>
    <p:sldId id="332" r:id="rId26"/>
    <p:sldId id="333" r:id="rId27"/>
    <p:sldId id="334" r:id="rId28"/>
    <p:sldId id="335" r:id="rId29"/>
    <p:sldId id="383" r:id="rId30"/>
    <p:sldId id="336" r:id="rId31"/>
    <p:sldId id="337" r:id="rId32"/>
    <p:sldId id="33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544" autoAdjust="0"/>
    <p:restoredTop sz="94660"/>
  </p:normalViewPr>
  <p:slideViewPr>
    <p:cSldViewPr snapToGrid="0">
      <p:cViewPr varScale="1">
        <p:scale>
          <a:sx n="85" d="100"/>
          <a:sy n="85" d="100"/>
        </p:scale>
        <p:origin x="52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B4897B-8B4A-4214-B514-4421EBE36AA1}" type="datetimeFigureOut">
              <a:rPr lang="en-US" smtClean="0"/>
              <a:t>10/10/2023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16B21F-A9AB-4ACA-B3AE-A78A89E60384}" type="slidenum">
              <a:rPr lang="en-US" smtClean="0"/>
              <a:t>‹#›</a:t>
            </a:fld>
            <a:endParaRPr lang="en-US"/>
          </a:p>
        </p:txBody>
      </p:sp>
    </p:spTree>
    <p:extLst>
      <p:ext uri="{BB962C8B-B14F-4D97-AF65-F5344CB8AC3E}">
        <p14:creationId xmlns:p14="http://schemas.microsoft.com/office/powerpoint/2010/main" val="384095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xfrm>
            <a:off x="381000" y="685800"/>
            <a:ext cx="6096000" cy="3429000"/>
          </a:xfrm>
          <a:ln/>
        </p:spPr>
      </p:sp>
      <p:sp>
        <p:nvSpPr>
          <p:cNvPr id="9728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950924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9BAE4-9309-43AE-BE82-FEF8381094E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624212-DE23-4913-A563-BE3FA64028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A8F6C97-1D57-47C2-B215-9AECCACE39E5}"/>
              </a:ext>
            </a:extLst>
          </p:cNvPr>
          <p:cNvSpPr>
            <a:spLocks noGrp="1"/>
          </p:cNvSpPr>
          <p:nvPr>
            <p:ph type="dt" sz="half" idx="10"/>
          </p:nvPr>
        </p:nvSpPr>
        <p:spPr/>
        <p:txBody>
          <a:bodyPr/>
          <a:lstStyle/>
          <a:p>
            <a:fld id="{7CCFA8EF-07D3-485D-A89C-4F9B3C642D49}" type="datetimeFigureOut">
              <a:rPr lang="en-US" smtClean="0"/>
              <a:t>10/10/2023</a:t>
            </a:fld>
            <a:endParaRPr lang="en-US"/>
          </a:p>
        </p:txBody>
      </p:sp>
      <p:sp>
        <p:nvSpPr>
          <p:cNvPr id="5" name="Footer Placeholder 4">
            <a:extLst>
              <a:ext uri="{FF2B5EF4-FFF2-40B4-BE49-F238E27FC236}">
                <a16:creationId xmlns:a16="http://schemas.microsoft.com/office/drawing/2014/main" id="{010997B9-A249-4E8F-8AC5-A36A69CA67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9B5CE3-6339-4E36-852F-958408D38C33}"/>
              </a:ext>
            </a:extLst>
          </p:cNvPr>
          <p:cNvSpPr>
            <a:spLocks noGrp="1"/>
          </p:cNvSpPr>
          <p:nvPr>
            <p:ph type="sldNum" sz="quarter" idx="12"/>
          </p:nvPr>
        </p:nvSpPr>
        <p:spPr/>
        <p:txBody>
          <a:bodyPr/>
          <a:lstStyle/>
          <a:p>
            <a:fld id="{8527589D-84F0-4683-8B35-768502CCEA1C}" type="slidenum">
              <a:rPr lang="en-US" smtClean="0"/>
              <a:t>‹#›</a:t>
            </a:fld>
            <a:endParaRPr lang="en-US"/>
          </a:p>
        </p:txBody>
      </p:sp>
    </p:spTree>
    <p:extLst>
      <p:ext uri="{BB962C8B-B14F-4D97-AF65-F5344CB8AC3E}">
        <p14:creationId xmlns:p14="http://schemas.microsoft.com/office/powerpoint/2010/main" val="3690515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40434-61E2-4BAD-A36C-B8EE6BC176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B91739-979F-4033-9EF1-2DCAEAEDE7A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E6C600-F3F9-49E9-BCDD-E74A97EFF31F}"/>
              </a:ext>
            </a:extLst>
          </p:cNvPr>
          <p:cNvSpPr>
            <a:spLocks noGrp="1"/>
          </p:cNvSpPr>
          <p:nvPr>
            <p:ph type="dt" sz="half" idx="10"/>
          </p:nvPr>
        </p:nvSpPr>
        <p:spPr/>
        <p:txBody>
          <a:bodyPr/>
          <a:lstStyle/>
          <a:p>
            <a:fld id="{7CCFA8EF-07D3-485D-A89C-4F9B3C642D49}" type="datetimeFigureOut">
              <a:rPr lang="en-US" smtClean="0"/>
              <a:t>10/10/2023</a:t>
            </a:fld>
            <a:endParaRPr lang="en-US"/>
          </a:p>
        </p:txBody>
      </p:sp>
      <p:sp>
        <p:nvSpPr>
          <p:cNvPr id="5" name="Footer Placeholder 4">
            <a:extLst>
              <a:ext uri="{FF2B5EF4-FFF2-40B4-BE49-F238E27FC236}">
                <a16:creationId xmlns:a16="http://schemas.microsoft.com/office/drawing/2014/main" id="{70683507-FEC4-467E-9935-8E30D1E51F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8B0D4E-3FA0-4BF5-AA61-B2DB01692833}"/>
              </a:ext>
            </a:extLst>
          </p:cNvPr>
          <p:cNvSpPr>
            <a:spLocks noGrp="1"/>
          </p:cNvSpPr>
          <p:nvPr>
            <p:ph type="sldNum" sz="quarter" idx="12"/>
          </p:nvPr>
        </p:nvSpPr>
        <p:spPr/>
        <p:txBody>
          <a:bodyPr/>
          <a:lstStyle/>
          <a:p>
            <a:fld id="{8527589D-84F0-4683-8B35-768502CCEA1C}" type="slidenum">
              <a:rPr lang="en-US" smtClean="0"/>
              <a:t>‹#›</a:t>
            </a:fld>
            <a:endParaRPr lang="en-US"/>
          </a:p>
        </p:txBody>
      </p:sp>
    </p:spTree>
    <p:extLst>
      <p:ext uri="{BB962C8B-B14F-4D97-AF65-F5344CB8AC3E}">
        <p14:creationId xmlns:p14="http://schemas.microsoft.com/office/powerpoint/2010/main" val="3193584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C903D1-8C01-4233-9650-1D997638759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5CE89F3-F700-4A36-BA29-AA15D62A95C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F6862D-F7B0-4752-A536-B52C3DDDBD7D}"/>
              </a:ext>
            </a:extLst>
          </p:cNvPr>
          <p:cNvSpPr>
            <a:spLocks noGrp="1"/>
          </p:cNvSpPr>
          <p:nvPr>
            <p:ph type="dt" sz="half" idx="10"/>
          </p:nvPr>
        </p:nvSpPr>
        <p:spPr/>
        <p:txBody>
          <a:bodyPr/>
          <a:lstStyle/>
          <a:p>
            <a:fld id="{7CCFA8EF-07D3-485D-A89C-4F9B3C642D49}" type="datetimeFigureOut">
              <a:rPr lang="en-US" smtClean="0"/>
              <a:t>10/10/2023</a:t>
            </a:fld>
            <a:endParaRPr lang="en-US"/>
          </a:p>
        </p:txBody>
      </p:sp>
      <p:sp>
        <p:nvSpPr>
          <p:cNvPr id="5" name="Footer Placeholder 4">
            <a:extLst>
              <a:ext uri="{FF2B5EF4-FFF2-40B4-BE49-F238E27FC236}">
                <a16:creationId xmlns:a16="http://schemas.microsoft.com/office/drawing/2014/main" id="{6269B773-91AD-4393-B56A-396F016E77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40413F-41EB-4D59-AF29-96C2A9FD776F}"/>
              </a:ext>
            </a:extLst>
          </p:cNvPr>
          <p:cNvSpPr>
            <a:spLocks noGrp="1"/>
          </p:cNvSpPr>
          <p:nvPr>
            <p:ph type="sldNum" sz="quarter" idx="12"/>
          </p:nvPr>
        </p:nvSpPr>
        <p:spPr/>
        <p:txBody>
          <a:bodyPr/>
          <a:lstStyle/>
          <a:p>
            <a:fld id="{8527589D-84F0-4683-8B35-768502CCEA1C}" type="slidenum">
              <a:rPr lang="en-US" smtClean="0"/>
              <a:t>‹#›</a:t>
            </a:fld>
            <a:endParaRPr lang="en-US"/>
          </a:p>
        </p:txBody>
      </p:sp>
    </p:spTree>
    <p:extLst>
      <p:ext uri="{BB962C8B-B14F-4D97-AF65-F5344CB8AC3E}">
        <p14:creationId xmlns:p14="http://schemas.microsoft.com/office/powerpoint/2010/main" val="4780143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with picture">
    <p:bg>
      <p:bgPr>
        <a:solidFill>
          <a:schemeClr val="bg1"/>
        </a:solidFill>
        <a:effectLst/>
      </p:bgPr>
    </p:bg>
    <p:spTree>
      <p:nvGrpSpPr>
        <p:cNvPr id="1" name=""/>
        <p:cNvGrpSpPr/>
        <p:nvPr/>
      </p:nvGrpSpPr>
      <p:grpSpPr>
        <a:xfrm>
          <a:off x="0" y="0"/>
          <a:ext cx="0" cy="0"/>
          <a:chOff x="0" y="0"/>
          <a:chExt cx="0" cy="0"/>
        </a:xfrm>
      </p:grpSpPr>
      <p:sp>
        <p:nvSpPr>
          <p:cNvPr id="11" name="Rechteck 10" hidden="1">
            <a:extLst>
              <a:ext uri="{FF2B5EF4-FFF2-40B4-BE49-F238E27FC236}">
                <a16:creationId xmlns:a16="http://schemas.microsoft.com/office/drawing/2014/main" id="{09C9B37A-7A7B-4875-8073-9D07431EE846}"/>
              </a:ext>
            </a:extLst>
          </p:cNvPr>
          <p:cNvSpPr/>
          <p:nvPr userDrawn="1">
            <p:custDataLst>
              <p:tags r:id="rId1"/>
            </p:custDataLst>
          </p:nvPr>
        </p:nvSpPr>
        <p:spPr>
          <a:xfrm>
            <a:off x="9192847" y="5970799"/>
            <a:ext cx="2999167" cy="887208"/>
          </a:xfrm>
          <a:prstGeom prst="rect">
            <a:avLst/>
          </a:prstGeom>
          <a:solidFill>
            <a:srgbClr val="FF0000">
              <a:alpha val="15000"/>
            </a:srgbClr>
          </a:solidFill>
          <a:ln>
            <a:noFill/>
          </a:ln>
        </p:spPr>
        <p:txBody>
          <a:bodyPr vert="horz" lIns="0" tIns="0" rIns="0" bIns="0" rtlCol="0" anchor="b"/>
          <a:lstStyle>
            <a:defPPr>
              <a:defRPr lang="de-DE"/>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endParaRPr lang="de-DE" sz="450" dirty="0">
              <a:solidFill>
                <a:schemeClr val="tx1"/>
              </a:solidFill>
            </a:endParaRPr>
          </a:p>
        </p:txBody>
      </p:sp>
      <p:sp>
        <p:nvSpPr>
          <p:cNvPr id="12" name="Bildplatzhalter 11">
            <a:extLst>
              <a:ext uri="{FF2B5EF4-FFF2-40B4-BE49-F238E27FC236}">
                <a16:creationId xmlns:a16="http://schemas.microsoft.com/office/drawing/2014/main" id="{C2451CE1-8153-44B1-98A1-11DC116FE7B5}"/>
              </a:ext>
            </a:extLst>
          </p:cNvPr>
          <p:cNvSpPr>
            <a:spLocks noGrp="1"/>
          </p:cNvSpPr>
          <p:nvPr>
            <p:ph type="pic" sz="quarter" idx="16" hasCustomPrompt="1"/>
          </p:nvPr>
        </p:nvSpPr>
        <p:spPr bwMode="gray">
          <a:xfrm>
            <a:off x="0" y="11"/>
            <a:ext cx="12192000" cy="5660793"/>
          </a:xfrm>
          <a:custGeom>
            <a:avLst/>
            <a:gdLst>
              <a:gd name="connsiteX0" fmla="*/ 0 w 12190413"/>
              <a:gd name="connsiteY0" fmla="*/ 0 h 5662104"/>
              <a:gd name="connsiteX1" fmla="*/ 12190413 w 12190413"/>
              <a:gd name="connsiteY1" fmla="*/ 0 h 5662104"/>
              <a:gd name="connsiteX2" fmla="*/ 12190412 w 12190413"/>
              <a:gd name="connsiteY2" fmla="*/ 5369071 h 5662104"/>
              <a:gd name="connsiteX3" fmla="*/ 12190412 w 12190413"/>
              <a:gd name="connsiteY3" fmla="*/ 5381978 h 5662104"/>
              <a:gd name="connsiteX4" fmla="*/ 12188206 w 12190413"/>
              <a:gd name="connsiteY4" fmla="*/ 5381464 h 5662104"/>
              <a:gd name="connsiteX5" fmla="*/ 12188206 w 12190413"/>
              <a:gd name="connsiteY5" fmla="*/ 5374839 h 5662104"/>
              <a:gd name="connsiteX6" fmla="*/ 12032390 w 12190413"/>
              <a:gd name="connsiteY6" fmla="*/ 5345161 h 5662104"/>
              <a:gd name="connsiteX7" fmla="*/ 11853287 w 12190413"/>
              <a:gd name="connsiteY7" fmla="*/ 5303433 h 5662104"/>
              <a:gd name="connsiteX8" fmla="*/ 9474399 w 12190413"/>
              <a:gd name="connsiteY8" fmla="*/ 5070435 h 5662104"/>
              <a:gd name="connsiteX9" fmla="*/ 9363219 w 12190413"/>
              <a:gd name="connsiteY9" fmla="*/ 5071476 h 5662104"/>
              <a:gd name="connsiteX10" fmla="*/ 9336724 w 12190413"/>
              <a:gd name="connsiteY10" fmla="*/ 5071008 h 5662104"/>
              <a:gd name="connsiteX11" fmla="*/ 9141154 w 12190413"/>
              <a:gd name="connsiteY11" fmla="*/ 5071008 h 5662104"/>
              <a:gd name="connsiteX12" fmla="*/ 8943837 w 12190413"/>
              <a:gd name="connsiteY12" fmla="*/ 5071007 h 5662104"/>
              <a:gd name="connsiteX13" fmla="*/ 8746521 w 12190413"/>
              <a:gd name="connsiteY13" fmla="*/ 5074500 h 5662104"/>
              <a:gd name="connsiteX14" fmla="*/ 8552697 w 12190413"/>
              <a:gd name="connsiteY14" fmla="*/ 5079739 h 5662104"/>
              <a:gd name="connsiteX15" fmla="*/ 8357128 w 12190413"/>
              <a:gd name="connsiteY15" fmla="*/ 5090215 h 5662104"/>
              <a:gd name="connsiteX16" fmla="*/ 8163303 w 12190413"/>
              <a:gd name="connsiteY16" fmla="*/ 5102438 h 5662104"/>
              <a:gd name="connsiteX17" fmla="*/ 7972972 w 12190413"/>
              <a:gd name="connsiteY17" fmla="*/ 5114662 h 5662104"/>
              <a:gd name="connsiteX18" fmla="*/ 7779149 w 12190413"/>
              <a:gd name="connsiteY18" fmla="*/ 5130376 h 5662104"/>
              <a:gd name="connsiteX19" fmla="*/ 7587072 w 12190413"/>
              <a:gd name="connsiteY19" fmla="*/ 5149584 h 5662104"/>
              <a:gd name="connsiteX20" fmla="*/ 7396738 w 12190413"/>
              <a:gd name="connsiteY20" fmla="*/ 5172284 h 5662104"/>
              <a:gd name="connsiteX21" fmla="*/ 7209903 w 12190413"/>
              <a:gd name="connsiteY21" fmla="*/ 5194984 h 5662104"/>
              <a:gd name="connsiteX22" fmla="*/ 7019571 w 12190413"/>
              <a:gd name="connsiteY22" fmla="*/ 5219431 h 5662104"/>
              <a:gd name="connsiteX23" fmla="*/ 6853019 w 12190413"/>
              <a:gd name="connsiteY23" fmla="*/ 5245892 h 5662104"/>
              <a:gd name="connsiteX24" fmla="*/ 6718666 w 12190413"/>
              <a:gd name="connsiteY24" fmla="*/ 5263138 h 5662104"/>
              <a:gd name="connsiteX25" fmla="*/ 6545441 w 12190413"/>
              <a:gd name="connsiteY25" fmla="*/ 5292335 h 5662104"/>
              <a:gd name="connsiteX26" fmla="*/ 6460798 w 12190413"/>
              <a:gd name="connsiteY26" fmla="*/ 5304993 h 5662104"/>
              <a:gd name="connsiteX27" fmla="*/ 6387367 w 12190413"/>
              <a:gd name="connsiteY27" fmla="*/ 5318980 h 5662104"/>
              <a:gd name="connsiteX28" fmla="*/ 6041160 w 12190413"/>
              <a:gd name="connsiteY28" fmla="*/ 5377334 h 5662104"/>
              <a:gd name="connsiteX29" fmla="*/ 5887321 w 12190413"/>
              <a:gd name="connsiteY29" fmla="*/ 5409645 h 5662104"/>
              <a:gd name="connsiteX30" fmla="*/ 5857713 w 12190413"/>
              <a:gd name="connsiteY30" fmla="*/ 5414631 h 5662104"/>
              <a:gd name="connsiteX31" fmla="*/ 1438219 w 12190413"/>
              <a:gd name="connsiteY31" fmla="*/ 5598060 h 5662104"/>
              <a:gd name="connsiteX32" fmla="*/ 1112913 w 12190413"/>
              <a:gd name="connsiteY32" fmla="*/ 5561533 h 5662104"/>
              <a:gd name="connsiteX33" fmla="*/ 1063194 w 12190413"/>
              <a:gd name="connsiteY33" fmla="*/ 5555146 h 5662104"/>
              <a:gd name="connsiteX34" fmla="*/ 750855 w 12190413"/>
              <a:gd name="connsiteY34" fmla="*/ 5510173 h 5662104"/>
              <a:gd name="connsiteX35" fmla="*/ 268553 w 12190413"/>
              <a:gd name="connsiteY35" fmla="*/ 5419676 h 5662104"/>
              <a:gd name="connsiteX36" fmla="*/ 355 w 12190413"/>
              <a:gd name="connsiteY36" fmla="*/ 5353304 h 5662104"/>
              <a:gd name="connsiteX37" fmla="*/ 511 w 12190413"/>
              <a:gd name="connsiteY37" fmla="*/ 5325116 h 5662104"/>
              <a:gd name="connsiteX38" fmla="*/ 159 w 12190413"/>
              <a:gd name="connsiteY38" fmla="*/ 3966 h 566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2190413" h="5662104">
                <a:moveTo>
                  <a:pt x="0" y="0"/>
                </a:moveTo>
                <a:lnTo>
                  <a:pt x="12190413" y="0"/>
                </a:lnTo>
                <a:lnTo>
                  <a:pt x="12190412" y="5369071"/>
                </a:lnTo>
                <a:lnTo>
                  <a:pt x="12190412" y="5381978"/>
                </a:lnTo>
                <a:lnTo>
                  <a:pt x="12188206" y="5381464"/>
                </a:lnTo>
                <a:lnTo>
                  <a:pt x="12188206" y="5374839"/>
                </a:lnTo>
                <a:lnTo>
                  <a:pt x="12032390" y="5345161"/>
                </a:lnTo>
                <a:lnTo>
                  <a:pt x="11853287" y="5303433"/>
                </a:lnTo>
                <a:cubicBezTo>
                  <a:pt x="11151505" y="5161237"/>
                  <a:pt x="10345755" y="5080171"/>
                  <a:pt x="9474399" y="5070435"/>
                </a:cubicBezTo>
                <a:lnTo>
                  <a:pt x="9363219" y="5071476"/>
                </a:lnTo>
                <a:lnTo>
                  <a:pt x="9336724" y="5071008"/>
                </a:lnTo>
                <a:lnTo>
                  <a:pt x="9141154" y="5071008"/>
                </a:lnTo>
                <a:lnTo>
                  <a:pt x="8943837" y="5071007"/>
                </a:lnTo>
                <a:lnTo>
                  <a:pt x="8746521" y="5074500"/>
                </a:lnTo>
                <a:lnTo>
                  <a:pt x="8552697" y="5079739"/>
                </a:lnTo>
                <a:lnTo>
                  <a:pt x="8357128" y="5090215"/>
                </a:lnTo>
                <a:lnTo>
                  <a:pt x="8163303" y="5102438"/>
                </a:lnTo>
                <a:lnTo>
                  <a:pt x="7972972" y="5114662"/>
                </a:lnTo>
                <a:lnTo>
                  <a:pt x="7779149" y="5130376"/>
                </a:lnTo>
                <a:lnTo>
                  <a:pt x="7587072" y="5149584"/>
                </a:lnTo>
                <a:lnTo>
                  <a:pt x="7396738" y="5172284"/>
                </a:lnTo>
                <a:lnTo>
                  <a:pt x="7209903" y="5194984"/>
                </a:lnTo>
                <a:lnTo>
                  <a:pt x="7019571" y="5219431"/>
                </a:lnTo>
                <a:lnTo>
                  <a:pt x="6853019" y="5245892"/>
                </a:lnTo>
                <a:lnTo>
                  <a:pt x="6718666" y="5263138"/>
                </a:lnTo>
                <a:lnTo>
                  <a:pt x="6545441" y="5292335"/>
                </a:lnTo>
                <a:lnTo>
                  <a:pt x="6460798" y="5304993"/>
                </a:lnTo>
                <a:lnTo>
                  <a:pt x="6387367" y="5318980"/>
                </a:lnTo>
                <a:lnTo>
                  <a:pt x="6041160" y="5377334"/>
                </a:lnTo>
                <a:lnTo>
                  <a:pt x="5887321" y="5409645"/>
                </a:lnTo>
                <a:lnTo>
                  <a:pt x="5857713" y="5414631"/>
                </a:lnTo>
                <a:cubicBezTo>
                  <a:pt x="4271557" y="5663154"/>
                  <a:pt x="2741498" y="5724884"/>
                  <a:pt x="1438219" y="5598060"/>
                </a:cubicBezTo>
                <a:lnTo>
                  <a:pt x="1112913" y="5561533"/>
                </a:lnTo>
                <a:lnTo>
                  <a:pt x="1063194" y="5555146"/>
                </a:lnTo>
                <a:lnTo>
                  <a:pt x="750855" y="5510173"/>
                </a:lnTo>
                <a:cubicBezTo>
                  <a:pt x="585150" y="5483521"/>
                  <a:pt x="424237" y="5453357"/>
                  <a:pt x="268553" y="5419676"/>
                </a:cubicBezTo>
                <a:lnTo>
                  <a:pt x="355" y="5353304"/>
                </a:lnTo>
                <a:lnTo>
                  <a:pt x="511" y="5325116"/>
                </a:lnTo>
                <a:cubicBezTo>
                  <a:pt x="2883" y="4745919"/>
                  <a:pt x="3215" y="157949"/>
                  <a:pt x="159" y="3966"/>
                </a:cubicBezTo>
                <a:close/>
              </a:path>
            </a:pathLst>
          </a:custGeom>
          <a:solidFill>
            <a:schemeClr val="bg2"/>
          </a:solidFill>
        </p:spPr>
        <p:txBody>
          <a:bodyPr wrap="square" lIns="6336000" tIns="0" anchor="ctr">
            <a:noAutofit/>
          </a:bodyPr>
          <a:lstStyle>
            <a:lvl1pPr marL="0" indent="0" algn="l">
              <a:buNone/>
              <a:defRPr cap="none" baseline="0">
                <a:solidFill>
                  <a:schemeClr val="tx1"/>
                </a:solidFill>
              </a:defRPr>
            </a:lvl1pPr>
          </a:lstStyle>
          <a:p>
            <a:r>
              <a:rPr lang="de-DE" dirty="0"/>
              <a:t>Picture</a:t>
            </a:r>
          </a:p>
        </p:txBody>
      </p:sp>
      <p:sp>
        <p:nvSpPr>
          <p:cNvPr id="3" name="Textplatzhalter 2"/>
          <p:cNvSpPr>
            <a:spLocks noGrp="1"/>
          </p:cNvSpPr>
          <p:nvPr>
            <p:ph type="body" sz="quarter" idx="15" hasCustomPrompt="1"/>
          </p:nvPr>
        </p:nvSpPr>
        <p:spPr bwMode="gray">
          <a:xfrm>
            <a:off x="1294" y="13"/>
            <a:ext cx="6093617" cy="3399639"/>
          </a:xfrm>
          <a:blipFill>
            <a:blip r:embed="rId3"/>
            <a:stretch>
              <a:fillRect/>
            </a:stretch>
          </a:blipFill>
        </p:spPr>
        <p:txBody>
          <a:bodyPr/>
          <a:lstStyle>
            <a:lvl1pPr marL="0" indent="0">
              <a:buNone/>
              <a:defRPr baseline="0"/>
            </a:lvl1pPr>
          </a:lstStyle>
          <a:p>
            <a:pPr lvl="0"/>
            <a:r>
              <a:rPr lang="en-US" dirty="0"/>
              <a:t> </a:t>
            </a:r>
          </a:p>
        </p:txBody>
      </p:sp>
      <p:sp>
        <p:nvSpPr>
          <p:cNvPr id="9" name="Untertitel 2"/>
          <p:cNvSpPr>
            <a:spLocks noGrp="1"/>
          </p:cNvSpPr>
          <p:nvPr>
            <p:ph type="subTitle" idx="1" hasCustomPrompt="1"/>
          </p:nvPr>
        </p:nvSpPr>
        <p:spPr bwMode="gray">
          <a:xfrm>
            <a:off x="550523" y="1701160"/>
            <a:ext cx="5112665" cy="1079750"/>
          </a:xfrm>
        </p:spPr>
        <p:txBody>
          <a:bodyPr/>
          <a:lstStyle>
            <a:lvl1pPr marL="0" indent="0" algn="l">
              <a:spcAft>
                <a:spcPts val="0"/>
              </a:spcAft>
              <a:buNone/>
              <a:defRPr sz="1125" cap="none" baseline="0">
                <a:solidFill>
                  <a:schemeClr val="bg1"/>
                </a:solidFill>
              </a:defRPr>
            </a:lvl1pPr>
            <a:lvl2pPr marL="0" indent="0" algn="l">
              <a:spcAft>
                <a:spcPts val="0"/>
              </a:spcAft>
              <a:buNone/>
              <a:defRPr sz="1125">
                <a:solidFill>
                  <a:schemeClr val="bg1"/>
                </a:solidFill>
              </a:defRPr>
            </a:lvl2pPr>
            <a:lvl3pPr marL="0" indent="0" algn="l">
              <a:spcAft>
                <a:spcPts val="0"/>
              </a:spcAft>
              <a:buNone/>
              <a:defRPr sz="1125">
                <a:solidFill>
                  <a:schemeClr val="bg1"/>
                </a:solidFill>
              </a:defRPr>
            </a:lvl3pPr>
            <a:lvl4pPr marL="0" indent="0" algn="l">
              <a:spcAft>
                <a:spcPts val="0"/>
              </a:spcAft>
              <a:buNone/>
              <a:defRPr sz="1125">
                <a:solidFill>
                  <a:schemeClr val="bg1"/>
                </a:solidFill>
              </a:defRPr>
            </a:lvl4pPr>
            <a:lvl5pPr marL="0" indent="0" algn="l">
              <a:spcAft>
                <a:spcPts val="0"/>
              </a:spcAft>
              <a:buNone/>
              <a:defRPr sz="1125">
                <a:solidFill>
                  <a:schemeClr val="bg1"/>
                </a:solidFill>
              </a:defRPr>
            </a:lvl5pPr>
            <a:lvl6pPr marL="0" indent="0" algn="l">
              <a:spcAft>
                <a:spcPts val="0"/>
              </a:spcAft>
              <a:buNone/>
              <a:defRPr sz="1125">
                <a:solidFill>
                  <a:schemeClr val="bg1"/>
                </a:solidFill>
              </a:defRPr>
            </a:lvl6pPr>
            <a:lvl7pPr marL="0" indent="0" algn="l">
              <a:spcAft>
                <a:spcPts val="0"/>
              </a:spcAft>
              <a:buNone/>
              <a:defRPr sz="1125">
                <a:solidFill>
                  <a:schemeClr val="bg1"/>
                </a:solidFill>
              </a:defRPr>
            </a:lvl7pPr>
            <a:lvl8pPr marL="0" indent="0" algn="l">
              <a:spcAft>
                <a:spcPts val="0"/>
              </a:spcAft>
              <a:buNone/>
              <a:defRPr sz="1125">
                <a:solidFill>
                  <a:schemeClr val="bg1"/>
                </a:solidFill>
              </a:defRPr>
            </a:lvl8pPr>
            <a:lvl9pPr marL="0" indent="0" algn="l">
              <a:spcAft>
                <a:spcPts val="0"/>
              </a:spcAft>
              <a:buNone/>
              <a:defRPr sz="1125">
                <a:solidFill>
                  <a:schemeClr val="bg1"/>
                </a:solidFill>
              </a:defRPr>
            </a:lvl9pPr>
          </a:lstStyle>
          <a:p>
            <a:pPr lvl="0"/>
            <a:r>
              <a:rPr lang="en-US" dirty="0"/>
              <a:t>Level 1</a:t>
            </a:r>
          </a:p>
        </p:txBody>
      </p:sp>
      <p:sp>
        <p:nvSpPr>
          <p:cNvPr id="8" name="Titel 1"/>
          <p:cNvSpPr>
            <a:spLocks noGrp="1"/>
          </p:cNvSpPr>
          <p:nvPr>
            <p:ph type="ctrTitle" hasCustomPrompt="1"/>
          </p:nvPr>
        </p:nvSpPr>
        <p:spPr bwMode="gray">
          <a:xfrm>
            <a:off x="550523" y="477481"/>
            <a:ext cx="5112665" cy="1222346"/>
          </a:xfrm>
        </p:spPr>
        <p:txBody>
          <a:bodyPr/>
          <a:lstStyle>
            <a:lvl1pPr>
              <a:defRPr sz="1801" baseline="0">
                <a:solidFill>
                  <a:schemeClr val="bg1"/>
                </a:solidFill>
              </a:defRPr>
            </a:lvl1pPr>
          </a:lstStyle>
          <a:p>
            <a:r>
              <a:rPr lang="en-US" dirty="0"/>
              <a:t>Here is a very long</a:t>
            </a:r>
            <a:br>
              <a:rPr lang="en-US" dirty="0"/>
            </a:br>
            <a:r>
              <a:rPr lang="en-US" dirty="0"/>
              <a:t>Headline 32pt</a:t>
            </a:r>
          </a:p>
        </p:txBody>
      </p:sp>
    </p:spTree>
    <p:extLst>
      <p:ext uri="{BB962C8B-B14F-4D97-AF65-F5344CB8AC3E}">
        <p14:creationId xmlns:p14="http://schemas.microsoft.com/office/powerpoint/2010/main" val="3955987975"/>
      </p:ext>
    </p:extLst>
  </p:cSld>
  <p:clrMapOvr>
    <a:masterClrMapping/>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35BEF-4400-4A8D-80C5-9C2E6BA696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6B7CB8-3B66-4D42-8ED7-359890188DD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3E0CDB-6D6C-4950-84A4-6DADD13686A2}"/>
              </a:ext>
            </a:extLst>
          </p:cNvPr>
          <p:cNvSpPr>
            <a:spLocks noGrp="1"/>
          </p:cNvSpPr>
          <p:nvPr>
            <p:ph type="dt" sz="half" idx="10"/>
          </p:nvPr>
        </p:nvSpPr>
        <p:spPr/>
        <p:txBody>
          <a:bodyPr/>
          <a:lstStyle/>
          <a:p>
            <a:fld id="{7CCFA8EF-07D3-485D-A89C-4F9B3C642D49}" type="datetimeFigureOut">
              <a:rPr lang="en-US" smtClean="0"/>
              <a:t>10/10/2023</a:t>
            </a:fld>
            <a:endParaRPr lang="en-US"/>
          </a:p>
        </p:txBody>
      </p:sp>
      <p:sp>
        <p:nvSpPr>
          <p:cNvPr id="5" name="Footer Placeholder 4">
            <a:extLst>
              <a:ext uri="{FF2B5EF4-FFF2-40B4-BE49-F238E27FC236}">
                <a16:creationId xmlns:a16="http://schemas.microsoft.com/office/drawing/2014/main" id="{08814D99-62B4-4CEC-A7E0-EE9F2913FE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CDE3D7-15A5-4D24-BE03-E18FAED5A3A5}"/>
              </a:ext>
            </a:extLst>
          </p:cNvPr>
          <p:cNvSpPr>
            <a:spLocks noGrp="1"/>
          </p:cNvSpPr>
          <p:nvPr>
            <p:ph type="sldNum" sz="quarter" idx="12"/>
          </p:nvPr>
        </p:nvSpPr>
        <p:spPr/>
        <p:txBody>
          <a:bodyPr/>
          <a:lstStyle/>
          <a:p>
            <a:fld id="{8527589D-84F0-4683-8B35-768502CCEA1C}" type="slidenum">
              <a:rPr lang="en-US" smtClean="0"/>
              <a:t>‹#›</a:t>
            </a:fld>
            <a:endParaRPr lang="en-US"/>
          </a:p>
        </p:txBody>
      </p:sp>
    </p:spTree>
    <p:extLst>
      <p:ext uri="{BB962C8B-B14F-4D97-AF65-F5344CB8AC3E}">
        <p14:creationId xmlns:p14="http://schemas.microsoft.com/office/powerpoint/2010/main" val="4151726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D3B2-444A-4861-B074-76E5762DB8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DCFCFE-5B1D-48C7-8976-09804966DB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A507429-E1DC-4DA6-B4BE-046A9C5BFC1B}"/>
              </a:ext>
            </a:extLst>
          </p:cNvPr>
          <p:cNvSpPr>
            <a:spLocks noGrp="1"/>
          </p:cNvSpPr>
          <p:nvPr>
            <p:ph type="dt" sz="half" idx="10"/>
          </p:nvPr>
        </p:nvSpPr>
        <p:spPr/>
        <p:txBody>
          <a:bodyPr/>
          <a:lstStyle/>
          <a:p>
            <a:fld id="{7CCFA8EF-07D3-485D-A89C-4F9B3C642D49}" type="datetimeFigureOut">
              <a:rPr lang="en-US" smtClean="0"/>
              <a:t>10/10/2023</a:t>
            </a:fld>
            <a:endParaRPr lang="en-US"/>
          </a:p>
        </p:txBody>
      </p:sp>
      <p:sp>
        <p:nvSpPr>
          <p:cNvPr id="5" name="Footer Placeholder 4">
            <a:extLst>
              <a:ext uri="{FF2B5EF4-FFF2-40B4-BE49-F238E27FC236}">
                <a16:creationId xmlns:a16="http://schemas.microsoft.com/office/drawing/2014/main" id="{48B8CDEE-15EC-4FFB-95B5-6EAF1EE416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375644-7C06-433B-8E5B-DA2467B36433}"/>
              </a:ext>
            </a:extLst>
          </p:cNvPr>
          <p:cNvSpPr>
            <a:spLocks noGrp="1"/>
          </p:cNvSpPr>
          <p:nvPr>
            <p:ph type="sldNum" sz="quarter" idx="12"/>
          </p:nvPr>
        </p:nvSpPr>
        <p:spPr/>
        <p:txBody>
          <a:bodyPr/>
          <a:lstStyle/>
          <a:p>
            <a:fld id="{8527589D-84F0-4683-8B35-768502CCEA1C}" type="slidenum">
              <a:rPr lang="en-US" smtClean="0"/>
              <a:t>‹#›</a:t>
            </a:fld>
            <a:endParaRPr lang="en-US"/>
          </a:p>
        </p:txBody>
      </p:sp>
    </p:spTree>
    <p:extLst>
      <p:ext uri="{BB962C8B-B14F-4D97-AF65-F5344CB8AC3E}">
        <p14:creationId xmlns:p14="http://schemas.microsoft.com/office/powerpoint/2010/main" val="3707789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322FC-40D8-4C2E-B66A-2CFF38F3CF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74A141-A105-4805-815F-2E73CEEDB57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3055CF1-47FA-4D03-8E76-52A2114B022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78FD6FA-F300-41CF-9C4C-42B8F56245D3}"/>
              </a:ext>
            </a:extLst>
          </p:cNvPr>
          <p:cNvSpPr>
            <a:spLocks noGrp="1"/>
          </p:cNvSpPr>
          <p:nvPr>
            <p:ph type="dt" sz="half" idx="10"/>
          </p:nvPr>
        </p:nvSpPr>
        <p:spPr/>
        <p:txBody>
          <a:bodyPr/>
          <a:lstStyle/>
          <a:p>
            <a:fld id="{7CCFA8EF-07D3-485D-A89C-4F9B3C642D49}" type="datetimeFigureOut">
              <a:rPr lang="en-US" smtClean="0"/>
              <a:t>10/10/2023</a:t>
            </a:fld>
            <a:endParaRPr lang="en-US"/>
          </a:p>
        </p:txBody>
      </p:sp>
      <p:sp>
        <p:nvSpPr>
          <p:cNvPr id="6" name="Footer Placeholder 5">
            <a:extLst>
              <a:ext uri="{FF2B5EF4-FFF2-40B4-BE49-F238E27FC236}">
                <a16:creationId xmlns:a16="http://schemas.microsoft.com/office/drawing/2014/main" id="{CE4FDF93-8116-427E-B716-D3243058FF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0FFBB3-C555-4369-AFE1-C1D0DF2240EB}"/>
              </a:ext>
            </a:extLst>
          </p:cNvPr>
          <p:cNvSpPr>
            <a:spLocks noGrp="1"/>
          </p:cNvSpPr>
          <p:nvPr>
            <p:ph type="sldNum" sz="quarter" idx="12"/>
          </p:nvPr>
        </p:nvSpPr>
        <p:spPr/>
        <p:txBody>
          <a:bodyPr/>
          <a:lstStyle/>
          <a:p>
            <a:fld id="{8527589D-84F0-4683-8B35-768502CCEA1C}" type="slidenum">
              <a:rPr lang="en-US" smtClean="0"/>
              <a:t>‹#›</a:t>
            </a:fld>
            <a:endParaRPr lang="en-US"/>
          </a:p>
        </p:txBody>
      </p:sp>
    </p:spTree>
    <p:extLst>
      <p:ext uri="{BB962C8B-B14F-4D97-AF65-F5344CB8AC3E}">
        <p14:creationId xmlns:p14="http://schemas.microsoft.com/office/powerpoint/2010/main" val="1614133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2FE4A-3C76-4610-8DD3-5498FF2642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3082C77-4C09-4B2E-811D-E646859020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5F10626-FD67-4137-A1B0-1B75C6EFF01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EF55D3-A3C7-4D0E-BF7E-F8C29044FF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5DA59CA-AA5F-4930-8AA6-AB760341619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4541B1F-39D0-4466-9E76-899843222DE5}"/>
              </a:ext>
            </a:extLst>
          </p:cNvPr>
          <p:cNvSpPr>
            <a:spLocks noGrp="1"/>
          </p:cNvSpPr>
          <p:nvPr>
            <p:ph type="dt" sz="half" idx="10"/>
          </p:nvPr>
        </p:nvSpPr>
        <p:spPr/>
        <p:txBody>
          <a:bodyPr/>
          <a:lstStyle/>
          <a:p>
            <a:fld id="{7CCFA8EF-07D3-485D-A89C-4F9B3C642D49}" type="datetimeFigureOut">
              <a:rPr lang="en-US" smtClean="0"/>
              <a:t>10/10/2023</a:t>
            </a:fld>
            <a:endParaRPr lang="en-US"/>
          </a:p>
        </p:txBody>
      </p:sp>
      <p:sp>
        <p:nvSpPr>
          <p:cNvPr id="8" name="Footer Placeholder 7">
            <a:extLst>
              <a:ext uri="{FF2B5EF4-FFF2-40B4-BE49-F238E27FC236}">
                <a16:creationId xmlns:a16="http://schemas.microsoft.com/office/drawing/2014/main" id="{BC08A01D-4AE9-4DEE-9655-05AA1B9D373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37F94B8-4323-4297-A3FC-891ED6C5592D}"/>
              </a:ext>
            </a:extLst>
          </p:cNvPr>
          <p:cNvSpPr>
            <a:spLocks noGrp="1"/>
          </p:cNvSpPr>
          <p:nvPr>
            <p:ph type="sldNum" sz="quarter" idx="12"/>
          </p:nvPr>
        </p:nvSpPr>
        <p:spPr/>
        <p:txBody>
          <a:bodyPr/>
          <a:lstStyle/>
          <a:p>
            <a:fld id="{8527589D-84F0-4683-8B35-768502CCEA1C}" type="slidenum">
              <a:rPr lang="en-US" smtClean="0"/>
              <a:t>‹#›</a:t>
            </a:fld>
            <a:endParaRPr lang="en-US"/>
          </a:p>
        </p:txBody>
      </p:sp>
    </p:spTree>
    <p:extLst>
      <p:ext uri="{BB962C8B-B14F-4D97-AF65-F5344CB8AC3E}">
        <p14:creationId xmlns:p14="http://schemas.microsoft.com/office/powerpoint/2010/main" val="3385238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77249-09E9-4C0F-9A07-FCDF0AD0FA6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54C60FA-F58E-48ED-A274-9738723027F5}"/>
              </a:ext>
            </a:extLst>
          </p:cNvPr>
          <p:cNvSpPr>
            <a:spLocks noGrp="1"/>
          </p:cNvSpPr>
          <p:nvPr>
            <p:ph type="dt" sz="half" idx="10"/>
          </p:nvPr>
        </p:nvSpPr>
        <p:spPr/>
        <p:txBody>
          <a:bodyPr/>
          <a:lstStyle/>
          <a:p>
            <a:fld id="{7CCFA8EF-07D3-485D-A89C-4F9B3C642D49}" type="datetimeFigureOut">
              <a:rPr lang="en-US" smtClean="0"/>
              <a:t>10/10/2023</a:t>
            </a:fld>
            <a:endParaRPr lang="en-US"/>
          </a:p>
        </p:txBody>
      </p:sp>
      <p:sp>
        <p:nvSpPr>
          <p:cNvPr id="4" name="Footer Placeholder 3">
            <a:extLst>
              <a:ext uri="{FF2B5EF4-FFF2-40B4-BE49-F238E27FC236}">
                <a16:creationId xmlns:a16="http://schemas.microsoft.com/office/drawing/2014/main" id="{EF7FA5A7-43D2-4986-9BBD-D1D87324A0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3E81B3-9703-4E61-BB7C-8565D2F0296C}"/>
              </a:ext>
            </a:extLst>
          </p:cNvPr>
          <p:cNvSpPr>
            <a:spLocks noGrp="1"/>
          </p:cNvSpPr>
          <p:nvPr>
            <p:ph type="sldNum" sz="quarter" idx="12"/>
          </p:nvPr>
        </p:nvSpPr>
        <p:spPr/>
        <p:txBody>
          <a:bodyPr/>
          <a:lstStyle/>
          <a:p>
            <a:fld id="{8527589D-84F0-4683-8B35-768502CCEA1C}" type="slidenum">
              <a:rPr lang="en-US" smtClean="0"/>
              <a:t>‹#›</a:t>
            </a:fld>
            <a:endParaRPr lang="en-US"/>
          </a:p>
        </p:txBody>
      </p:sp>
    </p:spTree>
    <p:extLst>
      <p:ext uri="{BB962C8B-B14F-4D97-AF65-F5344CB8AC3E}">
        <p14:creationId xmlns:p14="http://schemas.microsoft.com/office/powerpoint/2010/main" val="3652610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43749F-BAA6-4F8D-8F33-C6947449AE58}"/>
              </a:ext>
            </a:extLst>
          </p:cNvPr>
          <p:cNvSpPr>
            <a:spLocks noGrp="1"/>
          </p:cNvSpPr>
          <p:nvPr>
            <p:ph type="dt" sz="half" idx="10"/>
          </p:nvPr>
        </p:nvSpPr>
        <p:spPr/>
        <p:txBody>
          <a:bodyPr/>
          <a:lstStyle/>
          <a:p>
            <a:fld id="{7CCFA8EF-07D3-485D-A89C-4F9B3C642D49}" type="datetimeFigureOut">
              <a:rPr lang="en-US" smtClean="0"/>
              <a:t>10/10/2023</a:t>
            </a:fld>
            <a:endParaRPr lang="en-US"/>
          </a:p>
        </p:txBody>
      </p:sp>
      <p:sp>
        <p:nvSpPr>
          <p:cNvPr id="3" name="Footer Placeholder 2">
            <a:extLst>
              <a:ext uri="{FF2B5EF4-FFF2-40B4-BE49-F238E27FC236}">
                <a16:creationId xmlns:a16="http://schemas.microsoft.com/office/drawing/2014/main" id="{7EE98F28-299F-469F-B4F2-B695389802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834E19-69FE-47E8-8402-ABF806142422}"/>
              </a:ext>
            </a:extLst>
          </p:cNvPr>
          <p:cNvSpPr>
            <a:spLocks noGrp="1"/>
          </p:cNvSpPr>
          <p:nvPr>
            <p:ph type="sldNum" sz="quarter" idx="12"/>
          </p:nvPr>
        </p:nvSpPr>
        <p:spPr/>
        <p:txBody>
          <a:bodyPr/>
          <a:lstStyle/>
          <a:p>
            <a:fld id="{8527589D-84F0-4683-8B35-768502CCEA1C}" type="slidenum">
              <a:rPr lang="en-US" smtClean="0"/>
              <a:t>‹#›</a:t>
            </a:fld>
            <a:endParaRPr lang="en-US"/>
          </a:p>
        </p:txBody>
      </p:sp>
    </p:spTree>
    <p:extLst>
      <p:ext uri="{BB962C8B-B14F-4D97-AF65-F5344CB8AC3E}">
        <p14:creationId xmlns:p14="http://schemas.microsoft.com/office/powerpoint/2010/main" val="2524583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B8382-F69E-47D0-8A2E-18B22B4BCB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EC22C0E-9DA8-4C41-9168-73993951B0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5169A6-0182-4A5D-A6EE-88747DD806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3605922-8960-44A7-85D1-E3EE2B0D0DE9}"/>
              </a:ext>
            </a:extLst>
          </p:cNvPr>
          <p:cNvSpPr>
            <a:spLocks noGrp="1"/>
          </p:cNvSpPr>
          <p:nvPr>
            <p:ph type="dt" sz="half" idx="10"/>
          </p:nvPr>
        </p:nvSpPr>
        <p:spPr/>
        <p:txBody>
          <a:bodyPr/>
          <a:lstStyle/>
          <a:p>
            <a:fld id="{7CCFA8EF-07D3-485D-A89C-4F9B3C642D49}" type="datetimeFigureOut">
              <a:rPr lang="en-US" smtClean="0"/>
              <a:t>10/10/2023</a:t>
            </a:fld>
            <a:endParaRPr lang="en-US"/>
          </a:p>
        </p:txBody>
      </p:sp>
      <p:sp>
        <p:nvSpPr>
          <p:cNvPr id="6" name="Footer Placeholder 5">
            <a:extLst>
              <a:ext uri="{FF2B5EF4-FFF2-40B4-BE49-F238E27FC236}">
                <a16:creationId xmlns:a16="http://schemas.microsoft.com/office/drawing/2014/main" id="{5D5C4DAE-27AA-4B09-8C78-27A199E5ED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A44999-0C1E-462C-B145-86A476DCDC6E}"/>
              </a:ext>
            </a:extLst>
          </p:cNvPr>
          <p:cNvSpPr>
            <a:spLocks noGrp="1"/>
          </p:cNvSpPr>
          <p:nvPr>
            <p:ph type="sldNum" sz="quarter" idx="12"/>
          </p:nvPr>
        </p:nvSpPr>
        <p:spPr/>
        <p:txBody>
          <a:bodyPr/>
          <a:lstStyle/>
          <a:p>
            <a:fld id="{8527589D-84F0-4683-8B35-768502CCEA1C}" type="slidenum">
              <a:rPr lang="en-US" smtClean="0"/>
              <a:t>‹#›</a:t>
            </a:fld>
            <a:endParaRPr lang="en-US"/>
          </a:p>
        </p:txBody>
      </p:sp>
    </p:spTree>
    <p:extLst>
      <p:ext uri="{BB962C8B-B14F-4D97-AF65-F5344CB8AC3E}">
        <p14:creationId xmlns:p14="http://schemas.microsoft.com/office/powerpoint/2010/main" val="1415921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E6DC0-C4EB-4568-93B6-C818522F9D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164A4D1-ABE2-4F1C-BE9B-3CC0C7F004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2E743F-D466-410D-8C95-FDFF66B8D5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23FB3EC-857E-47F6-B96C-1C573829AD78}"/>
              </a:ext>
            </a:extLst>
          </p:cNvPr>
          <p:cNvSpPr>
            <a:spLocks noGrp="1"/>
          </p:cNvSpPr>
          <p:nvPr>
            <p:ph type="dt" sz="half" idx="10"/>
          </p:nvPr>
        </p:nvSpPr>
        <p:spPr/>
        <p:txBody>
          <a:bodyPr/>
          <a:lstStyle/>
          <a:p>
            <a:fld id="{7CCFA8EF-07D3-485D-A89C-4F9B3C642D49}" type="datetimeFigureOut">
              <a:rPr lang="en-US" smtClean="0"/>
              <a:t>10/10/2023</a:t>
            </a:fld>
            <a:endParaRPr lang="en-US"/>
          </a:p>
        </p:txBody>
      </p:sp>
      <p:sp>
        <p:nvSpPr>
          <p:cNvPr id="6" name="Footer Placeholder 5">
            <a:extLst>
              <a:ext uri="{FF2B5EF4-FFF2-40B4-BE49-F238E27FC236}">
                <a16:creationId xmlns:a16="http://schemas.microsoft.com/office/drawing/2014/main" id="{4D409D4A-0326-40E3-95B4-117FA62653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871A58-3971-4F5B-BC03-9196359AF48A}"/>
              </a:ext>
            </a:extLst>
          </p:cNvPr>
          <p:cNvSpPr>
            <a:spLocks noGrp="1"/>
          </p:cNvSpPr>
          <p:nvPr>
            <p:ph type="sldNum" sz="quarter" idx="12"/>
          </p:nvPr>
        </p:nvSpPr>
        <p:spPr/>
        <p:txBody>
          <a:bodyPr/>
          <a:lstStyle/>
          <a:p>
            <a:fld id="{8527589D-84F0-4683-8B35-768502CCEA1C}" type="slidenum">
              <a:rPr lang="en-US" smtClean="0"/>
              <a:t>‹#›</a:t>
            </a:fld>
            <a:endParaRPr lang="en-US"/>
          </a:p>
        </p:txBody>
      </p:sp>
    </p:spTree>
    <p:extLst>
      <p:ext uri="{BB962C8B-B14F-4D97-AF65-F5344CB8AC3E}">
        <p14:creationId xmlns:p14="http://schemas.microsoft.com/office/powerpoint/2010/main" val="3163272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E04913-AF0B-4EA1-81AB-0B3E604D1B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565B05-7A36-43BD-B93E-824212E020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84CE21-FF12-4657-80B4-ECC1AC1884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CFA8EF-07D3-485D-A89C-4F9B3C642D49}" type="datetimeFigureOut">
              <a:rPr lang="en-US" smtClean="0"/>
              <a:t>10/10/2023</a:t>
            </a:fld>
            <a:endParaRPr lang="en-US"/>
          </a:p>
        </p:txBody>
      </p:sp>
      <p:sp>
        <p:nvSpPr>
          <p:cNvPr id="5" name="Footer Placeholder 4">
            <a:extLst>
              <a:ext uri="{FF2B5EF4-FFF2-40B4-BE49-F238E27FC236}">
                <a16:creationId xmlns:a16="http://schemas.microsoft.com/office/drawing/2014/main" id="{5E80F3D8-273B-4BF3-AC6B-08EE15A21F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6F0BE01-64E4-403D-9486-239F04A576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27589D-84F0-4683-8B35-768502CCEA1C}" type="slidenum">
              <a:rPr lang="en-US" smtClean="0"/>
              <a:t>‹#›</a:t>
            </a:fld>
            <a:endParaRPr lang="en-US"/>
          </a:p>
        </p:txBody>
      </p:sp>
    </p:spTree>
    <p:extLst>
      <p:ext uri="{BB962C8B-B14F-4D97-AF65-F5344CB8AC3E}">
        <p14:creationId xmlns:p14="http://schemas.microsoft.com/office/powerpoint/2010/main" val="258166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chaijs.com/api/"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postman.com/download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7163"/>
        <p:cNvGrpSpPr/>
        <p:nvPr/>
      </p:nvGrpSpPr>
      <p:grpSpPr>
        <a:xfrm>
          <a:off x="0" y="0"/>
          <a:ext cx="0" cy="0"/>
          <a:chOff x="0" y="0"/>
          <a:chExt cx="0" cy="0"/>
        </a:xfrm>
      </p:grpSpPr>
      <p:pic>
        <p:nvPicPr>
          <p:cNvPr id="4" name="Picture Placeholder 3"/>
          <p:cNvPicPr>
            <a:picLocks noGrp="1" noChangeAspect="1"/>
          </p:cNvPicPr>
          <p:nvPr>
            <p:ph type="pic" sz="quarter" idx="16"/>
          </p:nvPr>
        </p:nvPicPr>
        <p:blipFill>
          <a:blip r:embed="rId3">
            <a:extLst>
              <a:ext uri="{28A0092B-C50C-407E-A947-70E740481C1C}">
                <a14:useLocalDpi xmlns:a14="http://schemas.microsoft.com/office/drawing/2010/main" val="0"/>
              </a:ext>
            </a:extLst>
          </a:blip>
          <a:srcRect t="15176" b="15176"/>
          <a:stretch>
            <a:fillRect/>
          </a:stretch>
        </p:blipFill>
        <p:spPr/>
      </p:pic>
      <p:sp>
        <p:nvSpPr>
          <p:cNvPr id="6" name="Text Placeholder 5"/>
          <p:cNvSpPr>
            <a:spLocks noGrp="1"/>
          </p:cNvSpPr>
          <p:nvPr>
            <p:ph type="body" sz="quarter" idx="15"/>
          </p:nvPr>
        </p:nvSpPr>
        <p:spPr/>
        <p:txBody>
          <a:bodyPr/>
          <a:lstStyle/>
          <a:p>
            <a:endParaRPr lang="en-US" dirty="0"/>
          </a:p>
        </p:txBody>
      </p:sp>
      <p:sp>
        <p:nvSpPr>
          <p:cNvPr id="177166" name="Google Shape;177166;p1"/>
          <p:cNvSpPr txBox="1"/>
          <p:nvPr/>
        </p:nvSpPr>
        <p:spPr>
          <a:xfrm>
            <a:off x="313727" y="136592"/>
            <a:ext cx="5459276" cy="2113122"/>
          </a:xfrm>
          <a:prstGeom prst="rect">
            <a:avLst/>
          </a:prstGeom>
          <a:noFill/>
          <a:ln>
            <a:noFill/>
          </a:ln>
        </p:spPr>
        <p:txBody>
          <a:bodyPr spcFirstLastPara="1" wrap="square" lIns="51431" tIns="51431" rIns="51431" bIns="51431"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r>
              <a:rPr lang="en-GB" sz="3200" b="1" dirty="0">
                <a:solidFill>
                  <a:schemeClr val="lt1"/>
                </a:solidFill>
              </a:rPr>
              <a:t>POSTMAN </a:t>
            </a:r>
          </a:p>
        </p:txBody>
      </p:sp>
    </p:spTree>
    <p:extLst>
      <p:ext uri="{BB962C8B-B14F-4D97-AF65-F5344CB8AC3E}">
        <p14:creationId xmlns:p14="http://schemas.microsoft.com/office/powerpoint/2010/main" val="1318117512"/>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50A60-5093-4E5F-A23C-4121ACE72B1A}"/>
              </a:ext>
            </a:extLst>
          </p:cNvPr>
          <p:cNvSpPr>
            <a:spLocks noGrp="1"/>
          </p:cNvSpPr>
          <p:nvPr>
            <p:ph type="title"/>
          </p:nvPr>
        </p:nvSpPr>
        <p:spPr>
          <a:xfrm>
            <a:off x="838200" y="224449"/>
            <a:ext cx="10515600" cy="617378"/>
          </a:xfrm>
        </p:spPr>
        <p:txBody>
          <a:bodyPr>
            <a:normAutofit fontScale="90000"/>
          </a:bodyPr>
          <a:lstStyle/>
          <a:p>
            <a:r>
              <a:rPr lang="en-US" b="1" dirty="0"/>
              <a:t>How to use Postman</a:t>
            </a:r>
            <a:endParaRPr lang="en-US" dirty="0"/>
          </a:p>
        </p:txBody>
      </p:sp>
      <p:pic>
        <p:nvPicPr>
          <p:cNvPr id="5" name="Content Placeholder 4">
            <a:extLst>
              <a:ext uri="{FF2B5EF4-FFF2-40B4-BE49-F238E27FC236}">
                <a16:creationId xmlns:a16="http://schemas.microsoft.com/office/drawing/2014/main" id="{0ABB464A-EAE9-4AD9-B98C-148296CC02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804" y="841826"/>
            <a:ext cx="11734391" cy="5601177"/>
          </a:xfrm>
        </p:spPr>
      </p:pic>
    </p:spTree>
    <p:extLst>
      <p:ext uri="{BB962C8B-B14F-4D97-AF65-F5344CB8AC3E}">
        <p14:creationId xmlns:p14="http://schemas.microsoft.com/office/powerpoint/2010/main" val="168903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532316-43CD-400F-B35A-7F944A73DECD}"/>
              </a:ext>
            </a:extLst>
          </p:cNvPr>
          <p:cNvSpPr>
            <a:spLocks noGrp="1"/>
          </p:cNvSpPr>
          <p:nvPr>
            <p:ph idx="1"/>
          </p:nvPr>
        </p:nvSpPr>
        <p:spPr>
          <a:xfrm>
            <a:off x="225083" y="196947"/>
            <a:ext cx="11844997" cy="6443003"/>
          </a:xfrm>
        </p:spPr>
        <p:txBody>
          <a:bodyPr>
            <a:normAutofit fontScale="92500" lnSpcReduction="10000"/>
          </a:bodyPr>
          <a:lstStyle/>
          <a:p>
            <a:pPr marL="514350" indent="-514350">
              <a:buFont typeface="+mj-lt"/>
              <a:buAutoNum type="arabicPeriod"/>
            </a:pPr>
            <a:r>
              <a:rPr lang="en-US" dirty="0"/>
              <a:t>New</a:t>
            </a:r>
            <a:r>
              <a:rPr lang="en-US" b="1" dirty="0"/>
              <a:t> </a:t>
            </a:r>
            <a:r>
              <a:rPr lang="en-US" dirty="0"/>
              <a:t>- This is where you will create a new request, collection or environment.</a:t>
            </a:r>
            <a:br>
              <a:rPr lang="en-US" dirty="0"/>
            </a:br>
            <a:endParaRPr lang="en-US" dirty="0"/>
          </a:p>
          <a:p>
            <a:pPr marL="514350" indent="-514350">
              <a:buFont typeface="+mj-lt"/>
              <a:buAutoNum type="arabicPeriod"/>
            </a:pPr>
            <a:r>
              <a:rPr lang="en-US" dirty="0"/>
              <a:t>Import - This is used to import a collection or environment. There are options such as import from file, folder, link or paste raw text.</a:t>
            </a:r>
            <a:br>
              <a:rPr lang="en-US" dirty="0"/>
            </a:br>
            <a:endParaRPr lang="en-US" dirty="0"/>
          </a:p>
          <a:p>
            <a:pPr marL="514350" indent="-514350">
              <a:buFont typeface="+mj-lt"/>
              <a:buAutoNum type="arabicPeriod"/>
            </a:pPr>
            <a:r>
              <a:rPr lang="en-US" dirty="0"/>
              <a:t>Runner - Automation tests can be executed through the Collection Runner.</a:t>
            </a:r>
            <a:br>
              <a:rPr lang="en-US" dirty="0"/>
            </a:br>
            <a:endParaRPr lang="en-US" dirty="0"/>
          </a:p>
          <a:p>
            <a:pPr marL="514350" indent="-514350">
              <a:buFont typeface="+mj-lt"/>
              <a:buAutoNum type="arabicPeriod"/>
            </a:pPr>
            <a:r>
              <a:rPr lang="en-US" dirty="0"/>
              <a:t> Open New - Open a new tab, Postman Window or Runner Window by clicking this button.</a:t>
            </a:r>
            <a:br>
              <a:rPr lang="en-US" dirty="0"/>
            </a:br>
            <a:endParaRPr lang="en-US" dirty="0"/>
          </a:p>
          <a:p>
            <a:pPr marL="514350" indent="-514350">
              <a:buFont typeface="+mj-lt"/>
              <a:buAutoNum type="arabicPeriod"/>
            </a:pPr>
            <a:r>
              <a:rPr lang="en-US" dirty="0"/>
              <a:t>My Workspace - You can create a new workspace individually or as a team.</a:t>
            </a:r>
            <a:br>
              <a:rPr lang="en-US" dirty="0"/>
            </a:br>
            <a:endParaRPr lang="en-US" dirty="0"/>
          </a:p>
          <a:p>
            <a:pPr marL="514350" indent="-514350">
              <a:buFont typeface="+mj-lt"/>
              <a:buAutoNum type="arabicPeriod"/>
            </a:pPr>
            <a:r>
              <a:rPr lang="en-US" dirty="0"/>
              <a:t>Invite - Collaborate on a workspace by inviting team members.</a:t>
            </a:r>
            <a:br>
              <a:rPr lang="en-US" dirty="0"/>
            </a:br>
            <a:endParaRPr lang="en-US" dirty="0"/>
          </a:p>
          <a:p>
            <a:pPr marL="514350" indent="-514350">
              <a:buFont typeface="+mj-lt"/>
              <a:buAutoNum type="arabicPeriod"/>
            </a:pPr>
            <a:r>
              <a:rPr lang="en-US" dirty="0"/>
              <a:t>History - Past requests that you have sent will be displayed in History. This makes it easy to track actions that you have done.</a:t>
            </a:r>
          </a:p>
        </p:txBody>
      </p:sp>
    </p:spTree>
    <p:extLst>
      <p:ext uri="{BB962C8B-B14F-4D97-AF65-F5344CB8AC3E}">
        <p14:creationId xmlns:p14="http://schemas.microsoft.com/office/powerpoint/2010/main" val="970677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60DF2-7685-4BBF-8D38-BD9EF118E835}"/>
              </a:ext>
            </a:extLst>
          </p:cNvPr>
          <p:cNvSpPr>
            <a:spLocks noGrp="1"/>
          </p:cNvSpPr>
          <p:nvPr>
            <p:ph idx="1"/>
          </p:nvPr>
        </p:nvSpPr>
        <p:spPr>
          <a:xfrm>
            <a:off x="168812" y="126609"/>
            <a:ext cx="12023188" cy="6541477"/>
          </a:xfrm>
        </p:spPr>
        <p:txBody>
          <a:bodyPr>
            <a:normAutofit lnSpcReduction="10000"/>
          </a:bodyPr>
          <a:lstStyle/>
          <a:p>
            <a:pPr marL="0" indent="0">
              <a:buNone/>
            </a:pPr>
            <a:r>
              <a:rPr lang="en-US" dirty="0"/>
              <a:t>8. Collections - Organize your test suite by creating collections. Each collection may have subfolders and multiple requests. A request or folder can also be duplicated as well.</a:t>
            </a:r>
            <a:br>
              <a:rPr lang="ar-JO" dirty="0"/>
            </a:br>
            <a:endParaRPr lang="en-US" dirty="0"/>
          </a:p>
          <a:p>
            <a:pPr marL="0" indent="0">
              <a:buNone/>
            </a:pPr>
            <a:r>
              <a:rPr lang="en-US" dirty="0"/>
              <a:t>9. Request tab - This displays the title of the request you are working on. By default, "Untitled Request" would be displayed for requests without titles.</a:t>
            </a:r>
            <a:br>
              <a:rPr lang="ar-JO" dirty="0"/>
            </a:br>
            <a:endParaRPr lang="en-US" dirty="0"/>
          </a:p>
          <a:p>
            <a:pPr marL="0" indent="0">
              <a:buNone/>
            </a:pPr>
            <a:r>
              <a:rPr lang="en-US" dirty="0"/>
              <a:t>10.HTTP Request - Clicking this would display a dropdown list of different requests such as GET, POST, COPY, DELETE, etc. In testing, the most commonly used requests are GET and POST.</a:t>
            </a:r>
            <a:br>
              <a:rPr lang="ar-JO" dirty="0"/>
            </a:br>
            <a:endParaRPr lang="en-US" dirty="0"/>
          </a:p>
          <a:p>
            <a:pPr marL="0" indent="0">
              <a:buNone/>
            </a:pPr>
            <a:r>
              <a:rPr lang="en-US" dirty="0"/>
              <a:t>11. Request URL - Also known as an endpoint, this is where you will identify the link to where the API will communicate with.</a:t>
            </a:r>
            <a:br>
              <a:rPr lang="ar-JO" dirty="0"/>
            </a:br>
            <a:endParaRPr lang="en-US" dirty="0"/>
          </a:p>
          <a:p>
            <a:pPr marL="0" indent="0">
              <a:buNone/>
            </a:pPr>
            <a:r>
              <a:rPr lang="en-US" dirty="0"/>
              <a:t>12. Save - If there are changes to a request, clicking save is a must so that new changes will not be lost or overwritten.</a:t>
            </a:r>
            <a:br>
              <a:rPr lang="ar-JO" dirty="0"/>
            </a:br>
            <a:endParaRPr lang="en-US" dirty="0"/>
          </a:p>
        </p:txBody>
      </p:sp>
    </p:spTree>
    <p:extLst>
      <p:ext uri="{BB962C8B-B14F-4D97-AF65-F5344CB8AC3E}">
        <p14:creationId xmlns:p14="http://schemas.microsoft.com/office/powerpoint/2010/main" val="2761608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5E20DF-70FA-4F3D-913A-1D5A0F22DA20}"/>
              </a:ext>
            </a:extLst>
          </p:cNvPr>
          <p:cNvSpPr>
            <a:spLocks noGrp="1"/>
          </p:cNvSpPr>
          <p:nvPr>
            <p:ph idx="1"/>
          </p:nvPr>
        </p:nvSpPr>
        <p:spPr>
          <a:xfrm>
            <a:off x="211015" y="253218"/>
            <a:ext cx="11980985" cy="6604782"/>
          </a:xfrm>
        </p:spPr>
        <p:txBody>
          <a:bodyPr>
            <a:normAutofit lnSpcReduction="10000"/>
          </a:bodyPr>
          <a:lstStyle/>
          <a:p>
            <a:pPr marL="0" indent="0">
              <a:buNone/>
            </a:pPr>
            <a:r>
              <a:rPr lang="en-US" dirty="0"/>
              <a:t>13. Params - This is where you will write parameters needed for a request such as key values.</a:t>
            </a:r>
            <a:br>
              <a:rPr lang="ar-JO" dirty="0"/>
            </a:br>
            <a:endParaRPr lang="en-US" dirty="0"/>
          </a:p>
          <a:p>
            <a:pPr marL="0" indent="0">
              <a:buNone/>
            </a:pPr>
            <a:r>
              <a:rPr lang="en-US" dirty="0"/>
              <a:t>14. Authorization - In order to access APIs, proper authorization is needed. It may be in the form of a username and password, bearer token, etc.</a:t>
            </a:r>
            <a:br>
              <a:rPr lang="ar-JO" dirty="0"/>
            </a:br>
            <a:endParaRPr lang="en-US" dirty="0"/>
          </a:p>
          <a:p>
            <a:pPr marL="0" indent="0">
              <a:buNone/>
            </a:pPr>
            <a:r>
              <a:rPr lang="en-US" dirty="0"/>
              <a:t>15. Headers - You can set headers such as content type JSON depending on the needs of the organization.</a:t>
            </a:r>
            <a:br>
              <a:rPr lang="ar-JO" dirty="0"/>
            </a:br>
            <a:endParaRPr lang="en-US" dirty="0"/>
          </a:p>
          <a:p>
            <a:pPr marL="0" indent="0">
              <a:buNone/>
            </a:pPr>
            <a:r>
              <a:rPr lang="en-US" dirty="0"/>
              <a:t>16. Body - This is where one can customize details in a request commonly used in POST request.</a:t>
            </a:r>
            <a:br>
              <a:rPr lang="ar-JO" dirty="0"/>
            </a:br>
            <a:endParaRPr lang="en-US" dirty="0"/>
          </a:p>
          <a:p>
            <a:pPr marL="0" indent="0">
              <a:buNone/>
            </a:pPr>
            <a:r>
              <a:rPr lang="en-US" dirty="0"/>
              <a:t>17. Pre-request Script - These are scripts that will be executed before the request. Usually, pre-request scripts for the setting environment are used to ensure that tests will be run in the correct environment.</a:t>
            </a:r>
            <a:br>
              <a:rPr lang="ar-JO" dirty="0"/>
            </a:br>
            <a:endParaRPr lang="en-US" dirty="0"/>
          </a:p>
        </p:txBody>
      </p:sp>
    </p:spTree>
    <p:extLst>
      <p:ext uri="{BB962C8B-B14F-4D97-AF65-F5344CB8AC3E}">
        <p14:creationId xmlns:p14="http://schemas.microsoft.com/office/powerpoint/2010/main" val="1658535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496C3-345F-4FC4-889C-E6AF3AC15C72}"/>
              </a:ext>
            </a:extLst>
          </p:cNvPr>
          <p:cNvSpPr>
            <a:spLocks noGrp="1"/>
          </p:cNvSpPr>
          <p:nvPr>
            <p:ph type="title"/>
          </p:nvPr>
        </p:nvSpPr>
        <p:spPr>
          <a:xfrm>
            <a:off x="1167618" y="83771"/>
            <a:ext cx="10186182" cy="675884"/>
          </a:xfrm>
        </p:spPr>
        <p:txBody>
          <a:bodyPr>
            <a:normAutofit fontScale="90000"/>
          </a:bodyPr>
          <a:lstStyle/>
          <a:p>
            <a:r>
              <a:rPr lang="en-US" b="1" dirty="0"/>
              <a:t>GET Requests</a:t>
            </a:r>
            <a:endParaRPr lang="en-US" dirty="0"/>
          </a:p>
        </p:txBody>
      </p:sp>
      <p:pic>
        <p:nvPicPr>
          <p:cNvPr id="5" name="Content Placeholder 4">
            <a:extLst>
              <a:ext uri="{FF2B5EF4-FFF2-40B4-BE49-F238E27FC236}">
                <a16:creationId xmlns:a16="http://schemas.microsoft.com/office/drawing/2014/main" id="{191A9659-405D-439B-81D9-B5478DB0E72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3219" y="759655"/>
            <a:ext cx="9973993" cy="5852389"/>
          </a:xfrm>
        </p:spPr>
      </p:pic>
    </p:spTree>
    <p:extLst>
      <p:ext uri="{BB962C8B-B14F-4D97-AF65-F5344CB8AC3E}">
        <p14:creationId xmlns:p14="http://schemas.microsoft.com/office/powerpoint/2010/main" val="3880853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CC33B-EF5E-4FB3-87F1-D65D09DA8C1F}"/>
              </a:ext>
            </a:extLst>
          </p:cNvPr>
          <p:cNvSpPr>
            <a:spLocks noGrp="1"/>
          </p:cNvSpPr>
          <p:nvPr>
            <p:ph type="title"/>
          </p:nvPr>
        </p:nvSpPr>
        <p:spPr/>
        <p:txBody>
          <a:bodyPr/>
          <a:lstStyle/>
          <a:p>
            <a:r>
              <a:rPr lang="en-US" b="1" dirty="0"/>
              <a:t>POST Requests</a:t>
            </a:r>
            <a:endParaRPr lang="en-US" dirty="0"/>
          </a:p>
        </p:txBody>
      </p:sp>
      <p:pic>
        <p:nvPicPr>
          <p:cNvPr id="5" name="Content Placeholder 4">
            <a:extLst>
              <a:ext uri="{FF2B5EF4-FFF2-40B4-BE49-F238E27FC236}">
                <a16:creationId xmlns:a16="http://schemas.microsoft.com/office/drawing/2014/main" id="{FA02B315-5F81-4F3F-ABA9-6D1340A81EA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1719" y="1690688"/>
            <a:ext cx="8987503" cy="3683170"/>
          </a:xfrm>
        </p:spPr>
      </p:pic>
    </p:spTree>
    <p:extLst>
      <p:ext uri="{BB962C8B-B14F-4D97-AF65-F5344CB8AC3E}">
        <p14:creationId xmlns:p14="http://schemas.microsoft.com/office/powerpoint/2010/main" val="3165135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B7688-5F49-4A9C-90D5-B4380B87F210}"/>
              </a:ext>
            </a:extLst>
          </p:cNvPr>
          <p:cNvSpPr>
            <a:spLocks noGrp="1"/>
          </p:cNvSpPr>
          <p:nvPr>
            <p:ph type="title"/>
          </p:nvPr>
        </p:nvSpPr>
        <p:spPr>
          <a:xfrm>
            <a:off x="618978" y="126609"/>
            <a:ext cx="10734822" cy="1012875"/>
          </a:xfrm>
        </p:spPr>
        <p:txBody>
          <a:bodyPr>
            <a:normAutofit fontScale="90000"/>
          </a:bodyPr>
          <a:lstStyle/>
          <a:p>
            <a:r>
              <a:rPr lang="en-US" b="1" dirty="0"/>
              <a:t>Roles &amp; Responsibilities of a Software tester for testing API’s</a:t>
            </a:r>
            <a:endParaRPr lang="en-US" dirty="0"/>
          </a:p>
        </p:txBody>
      </p:sp>
      <p:sp>
        <p:nvSpPr>
          <p:cNvPr id="3" name="Content Placeholder 2">
            <a:extLst>
              <a:ext uri="{FF2B5EF4-FFF2-40B4-BE49-F238E27FC236}">
                <a16:creationId xmlns:a16="http://schemas.microsoft.com/office/drawing/2014/main" id="{000C3D3D-2795-4F0E-B983-F465A678FE37}"/>
              </a:ext>
            </a:extLst>
          </p:cNvPr>
          <p:cNvSpPr>
            <a:spLocks noGrp="1"/>
          </p:cNvSpPr>
          <p:nvPr>
            <p:ph idx="1"/>
          </p:nvPr>
        </p:nvSpPr>
        <p:spPr>
          <a:xfrm>
            <a:off x="506437" y="1505243"/>
            <a:ext cx="11141612" cy="4987632"/>
          </a:xfrm>
        </p:spPr>
        <p:txBody>
          <a:bodyPr>
            <a:normAutofit fontScale="92500" lnSpcReduction="10000"/>
          </a:bodyPr>
          <a:lstStyle/>
          <a:p>
            <a:pPr marL="514350" indent="-514350">
              <a:buFont typeface="+mj-lt"/>
              <a:buAutoNum type="arabicPeriod"/>
            </a:pPr>
            <a:r>
              <a:rPr lang="en-US" dirty="0"/>
              <a:t>Should able to use all the web methods like GET, POST, DELETE, </a:t>
            </a:r>
            <a:r>
              <a:rPr lang="en-US" dirty="0" err="1"/>
              <a:t>etc</a:t>
            </a:r>
            <a:br>
              <a:rPr lang="en-US" dirty="0"/>
            </a:br>
            <a:endParaRPr lang="en-US" dirty="0"/>
          </a:p>
          <a:p>
            <a:pPr marL="514350" indent="-514350">
              <a:buFont typeface="+mj-lt"/>
              <a:buAutoNum type="arabicPeriod"/>
            </a:pPr>
            <a:r>
              <a:rPr lang="en-US" dirty="0"/>
              <a:t>Validate the response, response time, error code</a:t>
            </a:r>
            <a:br>
              <a:rPr lang="en-US" dirty="0"/>
            </a:br>
            <a:endParaRPr lang="en-US" dirty="0"/>
          </a:p>
          <a:p>
            <a:pPr marL="514350" indent="-514350">
              <a:buFont typeface="+mj-lt"/>
              <a:buAutoNum type="arabicPeriod"/>
            </a:pPr>
            <a:r>
              <a:rPr lang="en-US" dirty="0"/>
              <a:t>Able to validate the xml and Json body by using Json parsers</a:t>
            </a:r>
            <a:br>
              <a:rPr lang="en-US" dirty="0"/>
            </a:br>
            <a:endParaRPr lang="en-US" dirty="0"/>
          </a:p>
          <a:p>
            <a:pPr marL="514350" indent="-514350">
              <a:buFont typeface="+mj-lt"/>
              <a:buAutoNum type="arabicPeriod"/>
            </a:pPr>
            <a:r>
              <a:rPr lang="en-US" dirty="0"/>
              <a:t>Performance  and Security testing on web services</a:t>
            </a:r>
            <a:br>
              <a:rPr lang="en-US" dirty="0"/>
            </a:br>
            <a:endParaRPr lang="en-US" dirty="0"/>
          </a:p>
          <a:p>
            <a:pPr marL="514350" indent="-514350">
              <a:buFont typeface="+mj-lt"/>
              <a:buAutoNum type="arabicPeriod"/>
            </a:pPr>
            <a:r>
              <a:rPr lang="en-US" dirty="0"/>
              <a:t>Able to read and understand the API documentations</a:t>
            </a:r>
            <a:br>
              <a:rPr lang="en-US" dirty="0"/>
            </a:br>
            <a:endParaRPr lang="en-US" dirty="0"/>
          </a:p>
          <a:p>
            <a:pPr marL="514350" indent="-514350">
              <a:buFont typeface="+mj-lt"/>
              <a:buAutoNum type="arabicPeriod"/>
            </a:pPr>
            <a:r>
              <a:rPr lang="en-US" dirty="0"/>
              <a:t>Able to derive good number of test cases and scenarios.</a:t>
            </a:r>
            <a:br>
              <a:rPr lang="en-US" dirty="0"/>
            </a:br>
            <a:endParaRPr lang="en-US" dirty="0"/>
          </a:p>
          <a:p>
            <a:pPr marL="514350" indent="-514350">
              <a:buFont typeface="+mj-lt"/>
              <a:buAutoNum type="arabicPeriod"/>
            </a:pPr>
            <a:r>
              <a:rPr lang="en-US" dirty="0"/>
              <a:t>Should be good in SQL queries to validate API and DB data elements</a:t>
            </a:r>
          </a:p>
        </p:txBody>
      </p:sp>
    </p:spTree>
    <p:extLst>
      <p:ext uri="{BB962C8B-B14F-4D97-AF65-F5344CB8AC3E}">
        <p14:creationId xmlns:p14="http://schemas.microsoft.com/office/powerpoint/2010/main" val="3044838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49A08-1C98-4E35-8A98-3AC0E9817AF7}"/>
              </a:ext>
            </a:extLst>
          </p:cNvPr>
          <p:cNvSpPr>
            <a:spLocks noGrp="1"/>
          </p:cNvSpPr>
          <p:nvPr>
            <p:ph type="title"/>
          </p:nvPr>
        </p:nvSpPr>
        <p:spPr>
          <a:xfrm>
            <a:off x="838200" y="365125"/>
            <a:ext cx="10515600" cy="721553"/>
          </a:xfrm>
        </p:spPr>
        <p:txBody>
          <a:bodyPr/>
          <a:lstStyle/>
          <a:p>
            <a:r>
              <a:rPr lang="en-US" dirty="0"/>
              <a:t>Authorization  Vs. Authentication </a:t>
            </a:r>
          </a:p>
        </p:txBody>
      </p:sp>
      <p:sp>
        <p:nvSpPr>
          <p:cNvPr id="3" name="Content Placeholder 2">
            <a:extLst>
              <a:ext uri="{FF2B5EF4-FFF2-40B4-BE49-F238E27FC236}">
                <a16:creationId xmlns:a16="http://schemas.microsoft.com/office/drawing/2014/main" id="{06E686E2-BF72-49FE-A523-BE72B1F541BA}"/>
              </a:ext>
            </a:extLst>
          </p:cNvPr>
          <p:cNvSpPr>
            <a:spLocks noGrp="1"/>
          </p:cNvSpPr>
          <p:nvPr>
            <p:ph idx="1"/>
          </p:nvPr>
        </p:nvSpPr>
        <p:spPr>
          <a:xfrm>
            <a:off x="96078" y="1519606"/>
            <a:ext cx="11353800" cy="4486275"/>
          </a:xfrm>
        </p:spPr>
        <p:txBody>
          <a:bodyPr>
            <a:normAutofit fontScale="92500"/>
          </a:bodyPr>
          <a:lstStyle/>
          <a:p>
            <a:endParaRPr lang="en-US" dirty="0"/>
          </a:p>
          <a:p>
            <a:r>
              <a:rPr lang="en-US" dirty="0"/>
              <a:t>Authentication : is a process of allowing or denying someone from accessing something.</a:t>
            </a:r>
          </a:p>
          <a:p>
            <a:endParaRPr lang="en-US" dirty="0"/>
          </a:p>
          <a:p>
            <a:r>
              <a:rPr lang="en-US" dirty="0"/>
              <a:t>Authorization : is a process of presenting your credentials to the system and the system validating your credentials. These credentials tell the system about who you are. This enables the system to ensures and confirm a user’s identity.</a:t>
            </a:r>
            <a:br>
              <a:rPr lang="en-US" dirty="0"/>
            </a:br>
            <a:br>
              <a:rPr lang="en-US" dirty="0"/>
            </a:br>
            <a:br>
              <a:rPr lang="en-US" dirty="0"/>
            </a:br>
            <a:br>
              <a:rPr lang="en-US" dirty="0"/>
            </a:br>
            <a:endParaRPr lang="en-US" dirty="0"/>
          </a:p>
          <a:p>
            <a:endParaRPr lang="en-US" dirty="0"/>
          </a:p>
        </p:txBody>
      </p:sp>
      <p:pic>
        <p:nvPicPr>
          <p:cNvPr id="5" name="Picture 4">
            <a:extLst>
              <a:ext uri="{FF2B5EF4-FFF2-40B4-BE49-F238E27FC236}">
                <a16:creationId xmlns:a16="http://schemas.microsoft.com/office/drawing/2014/main" id="{40687FBB-0367-4B7D-AECB-C1D80636FF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12530" y="1642108"/>
            <a:ext cx="2882540" cy="4241270"/>
          </a:xfrm>
          <a:prstGeom prst="rect">
            <a:avLst/>
          </a:prstGeom>
        </p:spPr>
      </p:pic>
    </p:spTree>
    <p:extLst>
      <p:ext uri="{BB962C8B-B14F-4D97-AF65-F5344CB8AC3E}">
        <p14:creationId xmlns:p14="http://schemas.microsoft.com/office/powerpoint/2010/main" val="3016285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14BBE-BFD6-4D85-A756-9B5552E59309}"/>
              </a:ext>
            </a:extLst>
          </p:cNvPr>
          <p:cNvSpPr>
            <a:spLocks noGrp="1"/>
          </p:cNvSpPr>
          <p:nvPr>
            <p:ph type="title"/>
          </p:nvPr>
        </p:nvSpPr>
        <p:spPr>
          <a:xfrm>
            <a:off x="838200" y="365125"/>
            <a:ext cx="10515600" cy="1325563"/>
          </a:xfrm>
        </p:spPr>
        <p:txBody>
          <a:bodyPr>
            <a:normAutofit/>
          </a:bodyPr>
          <a:lstStyle/>
          <a:p>
            <a:r>
              <a:rPr lang="en-US" b="1" dirty="0"/>
              <a:t>What is Mock Server?</a:t>
            </a:r>
            <a:endParaRPr lang="en-US" dirty="0"/>
          </a:p>
        </p:txBody>
      </p:sp>
      <p:sp>
        <p:nvSpPr>
          <p:cNvPr id="3" name="Content Placeholder 2">
            <a:extLst>
              <a:ext uri="{FF2B5EF4-FFF2-40B4-BE49-F238E27FC236}">
                <a16:creationId xmlns:a16="http://schemas.microsoft.com/office/drawing/2014/main" id="{8E5DFB3E-3423-439C-A7F0-AA14879DF920}"/>
              </a:ext>
            </a:extLst>
          </p:cNvPr>
          <p:cNvSpPr>
            <a:spLocks noGrp="1"/>
          </p:cNvSpPr>
          <p:nvPr>
            <p:ph idx="1"/>
          </p:nvPr>
        </p:nvSpPr>
        <p:spPr>
          <a:xfrm>
            <a:off x="838200" y="1825625"/>
            <a:ext cx="10515600" cy="4351338"/>
          </a:xfrm>
        </p:spPr>
        <p:txBody>
          <a:bodyPr/>
          <a:lstStyle/>
          <a:p>
            <a:r>
              <a:rPr lang="en-US" dirty="0"/>
              <a:t>A mock server is a server that is not a real server. It is just a fake server that is simulated to work as a real server so that we can test our APIs and check the response or errors.</a:t>
            </a:r>
            <a:br>
              <a:rPr lang="en-US" dirty="0"/>
            </a:br>
            <a:br>
              <a:rPr lang="en-US" dirty="0"/>
            </a:br>
            <a:br>
              <a:rPr lang="en-US" dirty="0"/>
            </a:br>
            <a:endParaRPr lang="en-US" dirty="0"/>
          </a:p>
        </p:txBody>
      </p:sp>
      <p:pic>
        <p:nvPicPr>
          <p:cNvPr id="5" name="Picture 4">
            <a:extLst>
              <a:ext uri="{FF2B5EF4-FFF2-40B4-BE49-F238E27FC236}">
                <a16:creationId xmlns:a16="http://schemas.microsoft.com/office/drawing/2014/main" id="{3E485919-9699-4A0C-BC10-4E606B84DC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08104" y="3207464"/>
            <a:ext cx="6983896" cy="3079633"/>
          </a:xfrm>
          <a:prstGeom prst="rect">
            <a:avLst/>
          </a:prstGeom>
        </p:spPr>
      </p:pic>
    </p:spTree>
    <p:extLst>
      <p:ext uri="{BB962C8B-B14F-4D97-AF65-F5344CB8AC3E}">
        <p14:creationId xmlns:p14="http://schemas.microsoft.com/office/powerpoint/2010/main" val="4700505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F580173-5E14-4BD6-A7F3-3DD46CA4B6C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8886" y="1420838"/>
            <a:ext cx="10302756" cy="4519307"/>
          </a:xfrm>
        </p:spPr>
      </p:pic>
    </p:spTree>
    <p:extLst>
      <p:ext uri="{BB962C8B-B14F-4D97-AF65-F5344CB8AC3E}">
        <p14:creationId xmlns:p14="http://schemas.microsoft.com/office/powerpoint/2010/main" val="26624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57B5E41-616B-4655-B90E-D219218F5A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153" y="561892"/>
            <a:ext cx="11163693" cy="5486399"/>
          </a:xfrm>
          <a:prstGeom prst="rect">
            <a:avLst/>
          </a:prstGeom>
        </p:spPr>
      </p:pic>
    </p:spTree>
    <p:extLst>
      <p:ext uri="{BB962C8B-B14F-4D97-AF65-F5344CB8AC3E}">
        <p14:creationId xmlns:p14="http://schemas.microsoft.com/office/powerpoint/2010/main" val="31587104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D9B6-EE0B-41F3-9C51-497FD191D900}"/>
              </a:ext>
            </a:extLst>
          </p:cNvPr>
          <p:cNvSpPr>
            <a:spLocks noGrp="1"/>
          </p:cNvSpPr>
          <p:nvPr>
            <p:ph type="title"/>
          </p:nvPr>
        </p:nvSpPr>
        <p:spPr/>
        <p:txBody>
          <a:bodyPr/>
          <a:lstStyle/>
          <a:p>
            <a:r>
              <a:rPr lang="en-US" dirty="0"/>
              <a:t>Writing Test</a:t>
            </a:r>
          </a:p>
        </p:txBody>
      </p:sp>
      <p:sp>
        <p:nvSpPr>
          <p:cNvPr id="3" name="Content Placeholder 2">
            <a:extLst>
              <a:ext uri="{FF2B5EF4-FFF2-40B4-BE49-F238E27FC236}">
                <a16:creationId xmlns:a16="http://schemas.microsoft.com/office/drawing/2014/main" id="{D5D9951E-E889-4014-B8F7-BE867F73B356}"/>
              </a:ext>
            </a:extLst>
          </p:cNvPr>
          <p:cNvSpPr>
            <a:spLocks noGrp="1"/>
          </p:cNvSpPr>
          <p:nvPr>
            <p:ph idx="1"/>
          </p:nvPr>
        </p:nvSpPr>
        <p:spPr/>
        <p:txBody>
          <a:bodyPr>
            <a:normAutofit/>
          </a:bodyPr>
          <a:lstStyle/>
          <a:p>
            <a:r>
              <a:rPr lang="en-US" dirty="0"/>
              <a:t>A test is simply  an assertion (Check on Actual result Vs. Expected Result ).</a:t>
            </a:r>
            <a:br>
              <a:rPr lang="en-US" dirty="0"/>
            </a:br>
            <a:endParaRPr lang="en-US" dirty="0"/>
          </a:p>
          <a:p>
            <a:r>
              <a:rPr lang="en-US" dirty="0"/>
              <a:t>You can have multiple test for the same API request.</a:t>
            </a:r>
            <a:br>
              <a:rPr lang="en-US" dirty="0"/>
            </a:br>
            <a:endParaRPr lang="en-US" dirty="0"/>
          </a:p>
          <a:p>
            <a:r>
              <a:rPr lang="en-US" dirty="0"/>
              <a:t>The tests are run only after the request completed and response is received from server.</a:t>
            </a:r>
            <a:br>
              <a:rPr lang="en-US" dirty="0"/>
            </a:br>
            <a:endParaRPr lang="en-US" dirty="0"/>
          </a:p>
          <a:p>
            <a:r>
              <a:rPr lang="en-US" dirty="0"/>
              <a:t>p</a:t>
            </a:r>
            <a:r>
              <a:rPr lang="en-US"/>
              <a:t>m</a:t>
            </a:r>
            <a:r>
              <a:rPr lang="en-US" dirty="0" err="1"/>
              <a:t>.test</a:t>
            </a:r>
            <a:r>
              <a:rPr lang="en-US" dirty="0"/>
              <a:t> is the common function to write test</a:t>
            </a:r>
            <a:br>
              <a:rPr lang="en-US" dirty="0"/>
            </a:br>
            <a:endParaRPr lang="en-US" dirty="0"/>
          </a:p>
        </p:txBody>
      </p:sp>
    </p:spTree>
    <p:extLst>
      <p:ext uri="{BB962C8B-B14F-4D97-AF65-F5344CB8AC3E}">
        <p14:creationId xmlns:p14="http://schemas.microsoft.com/office/powerpoint/2010/main" val="19739826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D3F9F-B9A0-41BF-B561-C6C860617942}"/>
              </a:ext>
            </a:extLst>
          </p:cNvPr>
          <p:cNvSpPr>
            <a:spLocks noGrp="1"/>
          </p:cNvSpPr>
          <p:nvPr>
            <p:ph type="title"/>
          </p:nvPr>
        </p:nvSpPr>
        <p:spPr/>
        <p:txBody>
          <a:bodyPr/>
          <a:lstStyle/>
          <a:p>
            <a:r>
              <a:rPr lang="en-US" dirty="0"/>
              <a:t>Check on Status code if 200 ?</a:t>
            </a:r>
          </a:p>
        </p:txBody>
      </p:sp>
      <p:sp>
        <p:nvSpPr>
          <p:cNvPr id="3" name="Content Placeholder 2">
            <a:extLst>
              <a:ext uri="{FF2B5EF4-FFF2-40B4-BE49-F238E27FC236}">
                <a16:creationId xmlns:a16="http://schemas.microsoft.com/office/drawing/2014/main" id="{7373BF19-627E-4FA7-A94B-E42A792B24DB}"/>
              </a:ext>
            </a:extLst>
          </p:cNvPr>
          <p:cNvSpPr>
            <a:spLocks noGrp="1"/>
          </p:cNvSpPr>
          <p:nvPr>
            <p:ph idx="1"/>
          </p:nvPr>
        </p:nvSpPr>
        <p:spPr/>
        <p:txBody>
          <a:bodyPr/>
          <a:lstStyle/>
          <a:p>
            <a:pPr marL="514350" indent="-514350">
              <a:buAutoNum type="arabicPeriod"/>
            </a:pPr>
            <a:r>
              <a:rPr lang="en-US" dirty="0"/>
              <a:t>Open any request </a:t>
            </a:r>
          </a:p>
          <a:p>
            <a:pPr marL="514350" indent="-514350">
              <a:buAutoNum type="arabicPeriod"/>
            </a:pPr>
            <a:r>
              <a:rPr lang="en-US" dirty="0"/>
              <a:t>Go to test section </a:t>
            </a:r>
          </a:p>
          <a:p>
            <a:pPr marL="514350" indent="-514350">
              <a:buAutoNum type="arabicPeriod"/>
            </a:pPr>
            <a:r>
              <a:rPr lang="en-US" dirty="0"/>
              <a:t>Click on “Status code is 200”</a:t>
            </a:r>
          </a:p>
          <a:p>
            <a:pPr marL="514350" indent="-514350">
              <a:buAutoNum type="arabicPeriod"/>
            </a:pPr>
            <a:r>
              <a:rPr lang="en-US" dirty="0"/>
              <a:t>The following code will be added automatically </a:t>
            </a:r>
            <a:br>
              <a:rPr lang="en-US" dirty="0"/>
            </a:br>
            <a:br>
              <a:rPr lang="en-US" dirty="0"/>
            </a:br>
            <a:r>
              <a:rPr lang="en-US" dirty="0" err="1"/>
              <a:t>pm.test</a:t>
            </a:r>
            <a:r>
              <a:rPr lang="en-US" dirty="0"/>
              <a:t>("Status code is 200", function () {    </a:t>
            </a:r>
            <a:r>
              <a:rPr lang="en-US" dirty="0" err="1"/>
              <a:t>pm.response.to.have.status</a:t>
            </a:r>
            <a:r>
              <a:rPr lang="en-US" dirty="0"/>
              <a:t>(200);});</a:t>
            </a:r>
          </a:p>
          <a:p>
            <a:pPr marL="514350" indent="-514350">
              <a:buAutoNum type="arabicPeriod"/>
            </a:pPr>
            <a:r>
              <a:rPr lang="en-US" dirty="0"/>
              <a:t>Click Sent</a:t>
            </a:r>
          </a:p>
          <a:p>
            <a:pPr marL="514350" indent="-514350">
              <a:buAutoNum type="arabicPeriod"/>
            </a:pPr>
            <a:r>
              <a:rPr lang="en-US" dirty="0"/>
              <a:t>Check on test result if pass or fail</a:t>
            </a:r>
          </a:p>
        </p:txBody>
      </p:sp>
    </p:spTree>
    <p:extLst>
      <p:ext uri="{BB962C8B-B14F-4D97-AF65-F5344CB8AC3E}">
        <p14:creationId xmlns:p14="http://schemas.microsoft.com/office/powerpoint/2010/main" val="802787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CCE55-FDE7-406D-9842-A35BD2B11EA3}"/>
              </a:ext>
            </a:extLst>
          </p:cNvPr>
          <p:cNvSpPr>
            <a:spLocks noGrp="1"/>
          </p:cNvSpPr>
          <p:nvPr>
            <p:ph type="title"/>
          </p:nvPr>
        </p:nvSpPr>
        <p:spPr/>
        <p:txBody>
          <a:bodyPr/>
          <a:lstStyle/>
          <a:p>
            <a:r>
              <a:rPr lang="en-US" dirty="0"/>
              <a:t>Response body :JSON Value Check</a:t>
            </a:r>
          </a:p>
        </p:txBody>
      </p:sp>
      <p:sp>
        <p:nvSpPr>
          <p:cNvPr id="3" name="Content Placeholder 2">
            <a:extLst>
              <a:ext uri="{FF2B5EF4-FFF2-40B4-BE49-F238E27FC236}">
                <a16:creationId xmlns:a16="http://schemas.microsoft.com/office/drawing/2014/main" id="{69EEF298-E0BC-4FE4-A2C7-455C8255EB5B}"/>
              </a:ext>
            </a:extLst>
          </p:cNvPr>
          <p:cNvSpPr>
            <a:spLocks noGrp="1"/>
          </p:cNvSpPr>
          <p:nvPr>
            <p:ph idx="1"/>
          </p:nvPr>
        </p:nvSpPr>
        <p:spPr>
          <a:xfrm>
            <a:off x="253218" y="1899138"/>
            <a:ext cx="11938782" cy="4593736"/>
          </a:xfrm>
        </p:spPr>
        <p:txBody>
          <a:bodyPr/>
          <a:lstStyle/>
          <a:p>
            <a:r>
              <a:rPr lang="en-US" dirty="0"/>
              <a:t>To check on received JISON from server </a:t>
            </a:r>
          </a:p>
          <a:p>
            <a:pPr marL="0" indent="0">
              <a:buNone/>
            </a:pPr>
            <a:br>
              <a:rPr lang="en-US" dirty="0"/>
            </a:br>
            <a:r>
              <a:rPr lang="en-US" dirty="0" err="1"/>
              <a:t>pm.test</a:t>
            </a:r>
            <a:r>
              <a:rPr lang="en-US" dirty="0"/>
              <a:t>("Check on success Value", function () {   </a:t>
            </a:r>
            <a:br>
              <a:rPr lang="en-US" dirty="0"/>
            </a:br>
            <a:r>
              <a:rPr lang="en-US" dirty="0"/>
              <a:t> var </a:t>
            </a:r>
            <a:r>
              <a:rPr lang="en-US" dirty="0" err="1"/>
              <a:t>jsonData</a:t>
            </a:r>
            <a:r>
              <a:rPr lang="en-US" dirty="0"/>
              <a:t> = </a:t>
            </a:r>
            <a:r>
              <a:rPr lang="en-US" dirty="0" err="1"/>
              <a:t>pm.response.json</a:t>
            </a:r>
            <a:r>
              <a:rPr lang="en-US" dirty="0"/>
              <a:t>();    pm.expect(</a:t>
            </a:r>
            <a:r>
              <a:rPr lang="en-US" dirty="0" err="1"/>
              <a:t>jsonData.success</a:t>
            </a:r>
            <a:r>
              <a:rPr lang="en-US" dirty="0"/>
              <a:t>).</a:t>
            </a:r>
            <a:r>
              <a:rPr lang="en-US" dirty="0" err="1"/>
              <a:t>to.eql</a:t>
            </a:r>
            <a:r>
              <a:rPr lang="en-US" dirty="0"/>
              <a:t>(true);});</a:t>
            </a:r>
            <a:br>
              <a:rPr lang="en-US" dirty="0"/>
            </a:br>
            <a:br>
              <a:rPr lang="en-US" dirty="0"/>
            </a:br>
            <a:r>
              <a:rPr lang="en-US" dirty="0"/>
              <a:t>Check on {{</a:t>
            </a:r>
            <a:r>
              <a:rPr lang="en-US" dirty="0" err="1"/>
              <a:t>url</a:t>
            </a:r>
            <a:r>
              <a:rPr lang="en-US" dirty="0"/>
              <a:t>}}/</a:t>
            </a:r>
            <a:r>
              <a:rPr lang="en-US" dirty="0" err="1"/>
              <a:t>api</a:t>
            </a:r>
            <a:r>
              <a:rPr lang="en-US" dirty="0"/>
              <a:t>/carts/</a:t>
            </a:r>
            <a:r>
              <a:rPr lang="en-US" dirty="0" err="1"/>
              <a:t>cartitems</a:t>
            </a:r>
            <a:br>
              <a:rPr lang="en-US" dirty="0"/>
            </a:br>
            <a:endParaRPr lang="en-US" dirty="0"/>
          </a:p>
          <a:p>
            <a:pPr marL="0" indent="0">
              <a:buNone/>
            </a:pPr>
            <a:endParaRPr lang="en-US" dirty="0"/>
          </a:p>
        </p:txBody>
      </p:sp>
      <p:pic>
        <p:nvPicPr>
          <p:cNvPr id="5" name="Picture 4">
            <a:extLst>
              <a:ext uri="{FF2B5EF4-FFF2-40B4-BE49-F238E27FC236}">
                <a16:creationId xmlns:a16="http://schemas.microsoft.com/office/drawing/2014/main" id="{E2C331E4-5773-4381-82DB-F77D12F04A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6388" y="3208838"/>
            <a:ext cx="4792394" cy="3410645"/>
          </a:xfrm>
          <a:prstGeom prst="rect">
            <a:avLst/>
          </a:prstGeom>
        </p:spPr>
      </p:pic>
    </p:spTree>
    <p:extLst>
      <p:ext uri="{BB962C8B-B14F-4D97-AF65-F5344CB8AC3E}">
        <p14:creationId xmlns:p14="http://schemas.microsoft.com/office/powerpoint/2010/main" val="3066640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9A580-F1A8-44D6-A5B8-D33D0096007E}"/>
              </a:ext>
            </a:extLst>
          </p:cNvPr>
          <p:cNvSpPr>
            <a:spLocks noGrp="1"/>
          </p:cNvSpPr>
          <p:nvPr>
            <p:ph type="title"/>
          </p:nvPr>
        </p:nvSpPr>
        <p:spPr/>
        <p:txBody>
          <a:bodyPr/>
          <a:lstStyle/>
          <a:p>
            <a:r>
              <a:rPr lang="en-US" dirty="0"/>
              <a:t>To got value inside object </a:t>
            </a:r>
          </a:p>
        </p:txBody>
      </p:sp>
      <p:sp>
        <p:nvSpPr>
          <p:cNvPr id="3" name="Content Placeholder 2">
            <a:extLst>
              <a:ext uri="{FF2B5EF4-FFF2-40B4-BE49-F238E27FC236}">
                <a16:creationId xmlns:a16="http://schemas.microsoft.com/office/drawing/2014/main" id="{E453F824-BB38-4772-AD46-7557090561A7}"/>
              </a:ext>
            </a:extLst>
          </p:cNvPr>
          <p:cNvSpPr>
            <a:spLocks noGrp="1"/>
          </p:cNvSpPr>
          <p:nvPr>
            <p:ph idx="1"/>
          </p:nvPr>
        </p:nvSpPr>
        <p:spPr>
          <a:xfrm>
            <a:off x="393895" y="1690688"/>
            <a:ext cx="11577711" cy="4667909"/>
          </a:xfrm>
        </p:spPr>
        <p:txBody>
          <a:bodyPr/>
          <a:lstStyle/>
          <a:p>
            <a:r>
              <a:rPr lang="en-US" dirty="0"/>
              <a:t>If our response contains of object inside object ,For example </a:t>
            </a:r>
          </a:p>
          <a:p>
            <a:pPr marL="0" indent="0">
              <a:buNone/>
            </a:pPr>
            <a:r>
              <a:rPr lang="en-US" dirty="0"/>
              <a:t>Result object &gt;&gt; response object &gt;&gt; type priorities</a:t>
            </a:r>
            <a:br>
              <a:rPr lang="en-US" dirty="0"/>
            </a:br>
            <a:br>
              <a:rPr lang="en-US" dirty="0"/>
            </a:br>
            <a:r>
              <a:rPr lang="en-US" dirty="0">
                <a:solidFill>
                  <a:srgbClr val="FF0000"/>
                </a:solidFill>
              </a:rPr>
              <a:t>NOTE</a:t>
            </a:r>
            <a:r>
              <a:rPr lang="en-US" dirty="0"/>
              <a:t>: this example from {{</a:t>
            </a:r>
            <a:r>
              <a:rPr lang="en-US" dirty="0" err="1"/>
              <a:t>url</a:t>
            </a:r>
            <a:r>
              <a:rPr lang="en-US" dirty="0"/>
              <a:t>}}/</a:t>
            </a:r>
            <a:r>
              <a:rPr lang="en-US" dirty="0" err="1"/>
              <a:t>api</a:t>
            </a:r>
            <a:r>
              <a:rPr lang="en-US" dirty="0"/>
              <a:t>/carts/</a:t>
            </a:r>
            <a:r>
              <a:rPr lang="en-US" dirty="0" err="1"/>
              <a:t>cartitems</a:t>
            </a:r>
            <a:br>
              <a:rPr lang="en-US" dirty="0"/>
            </a:br>
            <a:br>
              <a:rPr lang="en-US" dirty="0"/>
            </a:br>
            <a:endParaRPr lang="en-US" dirty="0"/>
          </a:p>
          <a:p>
            <a:pPr marL="0" indent="0">
              <a:buNone/>
            </a:pPr>
            <a:r>
              <a:rPr lang="en-US" dirty="0" err="1"/>
              <a:t>pm.test</a:t>
            </a:r>
            <a:r>
              <a:rPr lang="en-US" dirty="0"/>
              <a:t>("Cart type", function () {   </a:t>
            </a:r>
          </a:p>
          <a:p>
            <a:pPr marL="0" indent="0">
              <a:buNone/>
            </a:pPr>
            <a:r>
              <a:rPr lang="en-US" dirty="0"/>
              <a:t> var </a:t>
            </a:r>
            <a:r>
              <a:rPr lang="en-US" dirty="0" err="1"/>
              <a:t>jsonData</a:t>
            </a:r>
            <a:r>
              <a:rPr lang="en-US" dirty="0"/>
              <a:t> = </a:t>
            </a:r>
            <a:r>
              <a:rPr lang="en-US" dirty="0" err="1"/>
              <a:t>pm.response.json</a:t>
            </a:r>
            <a:r>
              <a:rPr lang="en-US" dirty="0"/>
              <a:t>();        pm.expect(</a:t>
            </a:r>
            <a:r>
              <a:rPr lang="en-US" dirty="0" err="1"/>
              <a:t>jsonData.result.response.type</a:t>
            </a:r>
            <a:r>
              <a:rPr lang="en-US" dirty="0"/>
              <a:t>).</a:t>
            </a:r>
            <a:r>
              <a:rPr lang="en-US" dirty="0" err="1"/>
              <a:t>to.eql</a:t>
            </a:r>
            <a:r>
              <a:rPr lang="en-US" dirty="0"/>
              <a:t>("Cart");});</a:t>
            </a:r>
          </a:p>
        </p:txBody>
      </p:sp>
    </p:spTree>
    <p:extLst>
      <p:ext uri="{BB962C8B-B14F-4D97-AF65-F5344CB8AC3E}">
        <p14:creationId xmlns:p14="http://schemas.microsoft.com/office/powerpoint/2010/main" val="41407053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56AB8-209D-44FF-8C7B-366CE879DCE5}"/>
              </a:ext>
            </a:extLst>
          </p:cNvPr>
          <p:cNvSpPr>
            <a:spLocks noGrp="1"/>
          </p:cNvSpPr>
          <p:nvPr>
            <p:ph type="title"/>
          </p:nvPr>
        </p:nvSpPr>
        <p:spPr/>
        <p:txBody>
          <a:bodyPr/>
          <a:lstStyle/>
          <a:p>
            <a:r>
              <a:rPr lang="en-US" dirty="0"/>
              <a:t>Global Variable</a:t>
            </a:r>
          </a:p>
        </p:txBody>
      </p:sp>
      <p:sp>
        <p:nvSpPr>
          <p:cNvPr id="3" name="Content Placeholder 2">
            <a:extLst>
              <a:ext uri="{FF2B5EF4-FFF2-40B4-BE49-F238E27FC236}">
                <a16:creationId xmlns:a16="http://schemas.microsoft.com/office/drawing/2014/main" id="{744A986B-5589-4E03-9E0B-94EFA4B5C9D7}"/>
              </a:ext>
            </a:extLst>
          </p:cNvPr>
          <p:cNvSpPr>
            <a:spLocks noGrp="1"/>
          </p:cNvSpPr>
          <p:nvPr>
            <p:ph idx="1"/>
          </p:nvPr>
        </p:nvSpPr>
        <p:spPr/>
        <p:txBody>
          <a:bodyPr/>
          <a:lstStyle/>
          <a:p>
            <a:r>
              <a:rPr lang="en-US" dirty="0"/>
              <a:t>To reduce duplication of code we can use  Global variable (Code Refactoring) </a:t>
            </a:r>
            <a:r>
              <a:rPr lang="en-US" dirty="0" err="1"/>
              <a:t>ex.Below</a:t>
            </a:r>
            <a:r>
              <a:rPr lang="en-US" dirty="0"/>
              <a:t> code repeat</a:t>
            </a:r>
            <a:r>
              <a:rPr lang="ar-JO" dirty="0"/>
              <a:t>  </a:t>
            </a:r>
            <a:r>
              <a:rPr lang="en-US" dirty="0"/>
              <a:t>all functions ,</a:t>
            </a:r>
            <a:r>
              <a:rPr lang="ar-JO" dirty="0"/>
              <a:t> </a:t>
            </a:r>
            <a:r>
              <a:rPr lang="en-US" dirty="0"/>
              <a:t>To be make it as an Global Variable you should added before functions </a:t>
            </a:r>
            <a:br>
              <a:rPr lang="en-US" dirty="0"/>
            </a:br>
            <a:br>
              <a:rPr lang="en-US" dirty="0"/>
            </a:br>
            <a:br>
              <a:rPr lang="en-US" dirty="0"/>
            </a:br>
            <a:r>
              <a:rPr lang="en-US" dirty="0"/>
              <a:t>var </a:t>
            </a:r>
            <a:r>
              <a:rPr lang="en-US" dirty="0" err="1"/>
              <a:t>jsonData</a:t>
            </a:r>
            <a:r>
              <a:rPr lang="en-US" dirty="0"/>
              <a:t> = </a:t>
            </a:r>
            <a:r>
              <a:rPr lang="en-US" dirty="0" err="1"/>
              <a:t>pm.response.json</a:t>
            </a:r>
            <a:r>
              <a:rPr lang="en-US" dirty="0"/>
              <a:t>();</a:t>
            </a:r>
          </a:p>
        </p:txBody>
      </p:sp>
    </p:spTree>
    <p:extLst>
      <p:ext uri="{BB962C8B-B14F-4D97-AF65-F5344CB8AC3E}">
        <p14:creationId xmlns:p14="http://schemas.microsoft.com/office/powerpoint/2010/main" val="1062901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C3B0A-CE15-4E2E-AF9D-A17CAEDE1A86}"/>
              </a:ext>
            </a:extLst>
          </p:cNvPr>
          <p:cNvSpPr>
            <a:spLocks noGrp="1"/>
          </p:cNvSpPr>
          <p:nvPr>
            <p:ph type="title"/>
          </p:nvPr>
        </p:nvSpPr>
        <p:spPr>
          <a:xfrm>
            <a:off x="838200" y="365126"/>
            <a:ext cx="10515600" cy="767960"/>
          </a:xfrm>
        </p:spPr>
        <p:txBody>
          <a:bodyPr/>
          <a:lstStyle/>
          <a:p>
            <a:r>
              <a:rPr lang="en-US" dirty="0"/>
              <a:t>Variables </a:t>
            </a:r>
          </a:p>
        </p:txBody>
      </p:sp>
      <p:sp>
        <p:nvSpPr>
          <p:cNvPr id="3" name="Content Placeholder 2">
            <a:extLst>
              <a:ext uri="{FF2B5EF4-FFF2-40B4-BE49-F238E27FC236}">
                <a16:creationId xmlns:a16="http://schemas.microsoft.com/office/drawing/2014/main" id="{CF7F8596-DDC9-4551-B9D2-B25D156A2590}"/>
              </a:ext>
            </a:extLst>
          </p:cNvPr>
          <p:cNvSpPr>
            <a:spLocks noGrp="1"/>
          </p:cNvSpPr>
          <p:nvPr>
            <p:ph idx="1"/>
          </p:nvPr>
        </p:nvSpPr>
        <p:spPr>
          <a:xfrm>
            <a:off x="168812" y="1589649"/>
            <a:ext cx="12023188" cy="5500467"/>
          </a:xfrm>
        </p:spPr>
        <p:txBody>
          <a:bodyPr/>
          <a:lstStyle/>
          <a:p>
            <a:r>
              <a:rPr lang="en-US" dirty="0"/>
              <a:t>Dynamic Value</a:t>
            </a:r>
            <a:br>
              <a:rPr lang="en-US" dirty="0"/>
            </a:br>
            <a:endParaRPr lang="en-US" dirty="0"/>
          </a:p>
          <a:p>
            <a:r>
              <a:rPr lang="en-US" dirty="0"/>
              <a:t>Similar to any program value </a:t>
            </a:r>
          </a:p>
          <a:p>
            <a:endParaRPr lang="en-US" dirty="0"/>
          </a:p>
          <a:p>
            <a:r>
              <a:rPr lang="en-US" dirty="0"/>
              <a:t>Variables Types : Global , Collection ,Environment ,Data , and Local</a:t>
            </a:r>
          </a:p>
          <a:p>
            <a:endParaRPr lang="en-US" dirty="0"/>
          </a:p>
          <a:p>
            <a:pPr marL="0" indent="0">
              <a:buNone/>
            </a:pPr>
            <a:endParaRPr lang="en-US" dirty="0"/>
          </a:p>
        </p:txBody>
      </p:sp>
      <p:pic>
        <p:nvPicPr>
          <p:cNvPr id="5" name="Picture 4">
            <a:extLst>
              <a:ext uri="{FF2B5EF4-FFF2-40B4-BE49-F238E27FC236}">
                <a16:creationId xmlns:a16="http://schemas.microsoft.com/office/drawing/2014/main" id="{B63DF782-F60A-402B-A862-3A2FC50026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77678" y="4222114"/>
            <a:ext cx="2992852" cy="2411438"/>
          </a:xfrm>
          <a:prstGeom prst="rect">
            <a:avLst/>
          </a:prstGeom>
        </p:spPr>
      </p:pic>
    </p:spTree>
    <p:extLst>
      <p:ext uri="{BB962C8B-B14F-4D97-AF65-F5344CB8AC3E}">
        <p14:creationId xmlns:p14="http://schemas.microsoft.com/office/powerpoint/2010/main" val="15996715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25324-9811-43A9-AD5C-DF531A0457D3}"/>
              </a:ext>
            </a:extLst>
          </p:cNvPr>
          <p:cNvSpPr>
            <a:spLocks noGrp="1"/>
          </p:cNvSpPr>
          <p:nvPr>
            <p:ph type="title"/>
          </p:nvPr>
        </p:nvSpPr>
        <p:spPr/>
        <p:txBody>
          <a:bodyPr/>
          <a:lstStyle/>
          <a:p>
            <a:r>
              <a:rPr lang="en-US" dirty="0"/>
              <a:t>Pre-request Scripts </a:t>
            </a:r>
          </a:p>
        </p:txBody>
      </p:sp>
      <p:sp>
        <p:nvSpPr>
          <p:cNvPr id="3" name="Content Placeholder 2">
            <a:extLst>
              <a:ext uri="{FF2B5EF4-FFF2-40B4-BE49-F238E27FC236}">
                <a16:creationId xmlns:a16="http://schemas.microsoft.com/office/drawing/2014/main" id="{310D8E09-3BD9-41CD-92A4-848098F741B5}"/>
              </a:ext>
            </a:extLst>
          </p:cNvPr>
          <p:cNvSpPr>
            <a:spLocks noGrp="1"/>
          </p:cNvSpPr>
          <p:nvPr>
            <p:ph idx="1"/>
          </p:nvPr>
        </p:nvSpPr>
        <p:spPr/>
        <p:txBody>
          <a:bodyPr>
            <a:normAutofit fontScale="92500" lnSpcReduction="20000"/>
          </a:bodyPr>
          <a:lstStyle/>
          <a:p>
            <a:r>
              <a:rPr lang="en-US" dirty="0"/>
              <a:t>It is similar to test script but with no assertions</a:t>
            </a:r>
          </a:p>
          <a:p>
            <a:pPr marL="0" indent="0">
              <a:buNone/>
            </a:pPr>
            <a:r>
              <a:rPr lang="en-US" dirty="0" err="1"/>
              <a:t>pm.environment.</a:t>
            </a:r>
            <a:r>
              <a:rPr lang="en-US" b="1" dirty="0" err="1"/>
              <a:t>set</a:t>
            </a:r>
            <a:r>
              <a:rPr lang="en-US" dirty="0"/>
              <a:t>("</a:t>
            </a:r>
            <a:r>
              <a:rPr lang="en-US" dirty="0" err="1"/>
              <a:t>phonenumber</a:t>
            </a:r>
            <a:r>
              <a:rPr lang="en-US" dirty="0"/>
              <a:t>",</a:t>
            </a:r>
            <a:r>
              <a:rPr lang="en-US" b="1" dirty="0" err="1"/>
              <a:t>parseInt</a:t>
            </a:r>
            <a:r>
              <a:rPr lang="en-US" dirty="0"/>
              <a:t>(</a:t>
            </a:r>
            <a:r>
              <a:rPr lang="en-US" dirty="0" err="1"/>
              <a:t>Math.</a:t>
            </a:r>
            <a:r>
              <a:rPr lang="en-US" b="1" dirty="0" err="1"/>
              <a:t>random</a:t>
            </a:r>
            <a:r>
              <a:rPr lang="en-US" dirty="0"/>
              <a:t>()</a:t>
            </a:r>
            <a:r>
              <a:rPr lang="en-US" b="1" dirty="0"/>
              <a:t>*</a:t>
            </a:r>
            <a:r>
              <a:rPr lang="en-US" dirty="0"/>
              <a:t>100</a:t>
            </a:r>
            <a:r>
              <a:rPr lang="en-US" b="1" dirty="0"/>
              <a:t>+</a:t>
            </a:r>
            <a:r>
              <a:rPr lang="en-US" dirty="0"/>
              <a:t>2000900000));</a:t>
            </a:r>
          </a:p>
          <a:p>
            <a:pPr marL="0" indent="0">
              <a:buNone/>
            </a:pPr>
            <a:br>
              <a:rPr lang="en-US" dirty="0"/>
            </a:br>
            <a:endParaRPr lang="en-US" dirty="0"/>
          </a:p>
          <a:p>
            <a:r>
              <a:rPr lang="en-US" dirty="0"/>
              <a:t>For making your request dynamic </a:t>
            </a:r>
            <a:br>
              <a:rPr lang="en-US" dirty="0"/>
            </a:br>
            <a:endParaRPr lang="en-US" dirty="0"/>
          </a:p>
          <a:p>
            <a:r>
              <a:rPr lang="en-US" dirty="0"/>
              <a:t>The order is :</a:t>
            </a:r>
          </a:p>
          <a:p>
            <a:pPr marL="0" indent="0">
              <a:buNone/>
            </a:pPr>
            <a:r>
              <a:rPr lang="en-US" dirty="0"/>
              <a:t>1. Run per-request </a:t>
            </a:r>
          </a:p>
          <a:p>
            <a:pPr marL="0" indent="0">
              <a:buNone/>
            </a:pPr>
            <a:r>
              <a:rPr lang="en-US" dirty="0"/>
              <a:t>2.Run HTTP request </a:t>
            </a:r>
          </a:p>
          <a:p>
            <a:pPr marL="0" indent="0">
              <a:buNone/>
            </a:pPr>
            <a:r>
              <a:rPr lang="en-US" dirty="0"/>
              <a:t>3.Run Test</a:t>
            </a:r>
          </a:p>
          <a:p>
            <a:endParaRPr lang="en-US" dirty="0"/>
          </a:p>
        </p:txBody>
      </p:sp>
    </p:spTree>
    <p:extLst>
      <p:ext uri="{BB962C8B-B14F-4D97-AF65-F5344CB8AC3E}">
        <p14:creationId xmlns:p14="http://schemas.microsoft.com/office/powerpoint/2010/main" val="7266891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A49537D-C531-4B3B-AD3D-E128DF212FD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87288" y="1069144"/>
            <a:ext cx="10417423" cy="5065615"/>
          </a:xfrm>
        </p:spPr>
      </p:pic>
    </p:spTree>
    <p:extLst>
      <p:ext uri="{BB962C8B-B14F-4D97-AF65-F5344CB8AC3E}">
        <p14:creationId xmlns:p14="http://schemas.microsoft.com/office/powerpoint/2010/main" val="20436002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470E7-A259-4DB0-905C-87DC33421D07}"/>
              </a:ext>
            </a:extLst>
          </p:cNvPr>
          <p:cNvSpPr>
            <a:spLocks noGrp="1"/>
          </p:cNvSpPr>
          <p:nvPr>
            <p:ph type="title"/>
          </p:nvPr>
        </p:nvSpPr>
        <p:spPr/>
        <p:txBody>
          <a:bodyPr/>
          <a:lstStyle/>
          <a:p>
            <a:r>
              <a:rPr lang="en-US" dirty="0"/>
              <a:t>Debugging Tests </a:t>
            </a:r>
            <a:br>
              <a:rPr lang="en-US" dirty="0"/>
            </a:br>
            <a:endParaRPr lang="en-US" dirty="0"/>
          </a:p>
        </p:txBody>
      </p:sp>
      <p:sp>
        <p:nvSpPr>
          <p:cNvPr id="3" name="Content Placeholder 2">
            <a:extLst>
              <a:ext uri="{FF2B5EF4-FFF2-40B4-BE49-F238E27FC236}">
                <a16:creationId xmlns:a16="http://schemas.microsoft.com/office/drawing/2014/main" id="{AD14E51D-A979-4D79-A44D-E9EA49C0FE63}"/>
              </a:ext>
            </a:extLst>
          </p:cNvPr>
          <p:cNvSpPr>
            <a:spLocks noGrp="1"/>
          </p:cNvSpPr>
          <p:nvPr>
            <p:ph idx="1"/>
          </p:nvPr>
        </p:nvSpPr>
        <p:spPr>
          <a:xfrm>
            <a:off x="225083" y="1825624"/>
            <a:ext cx="11128717" cy="4926867"/>
          </a:xfrm>
        </p:spPr>
        <p:txBody>
          <a:bodyPr/>
          <a:lstStyle/>
          <a:p>
            <a:r>
              <a:rPr lang="en-US" dirty="0"/>
              <a:t>Using the below code </a:t>
            </a:r>
          </a:p>
          <a:p>
            <a:pPr marL="0" indent="0">
              <a:buNone/>
            </a:pPr>
            <a:r>
              <a:rPr lang="en-US" dirty="0"/>
              <a:t>console.log(</a:t>
            </a:r>
            <a:r>
              <a:rPr lang="en-US" dirty="0" err="1"/>
              <a:t>jsonData.result.response.type</a:t>
            </a:r>
            <a:r>
              <a:rPr lang="en-US" dirty="0"/>
              <a:t>);</a:t>
            </a:r>
          </a:p>
          <a:p>
            <a:pPr marL="0" indent="0">
              <a:buNone/>
            </a:pPr>
            <a:endParaRPr lang="en-US" dirty="0"/>
          </a:p>
          <a:p>
            <a:pPr marL="0" indent="0">
              <a:buNone/>
            </a:pPr>
            <a:r>
              <a:rPr lang="en-US" dirty="0"/>
              <a:t>Then Check on Console page </a:t>
            </a:r>
            <a:br>
              <a:rPr lang="en-US" dirty="0"/>
            </a:br>
            <a:br>
              <a:rPr lang="en-US" dirty="0"/>
            </a:br>
            <a:endParaRPr lang="en-US" dirty="0"/>
          </a:p>
        </p:txBody>
      </p:sp>
      <p:pic>
        <p:nvPicPr>
          <p:cNvPr id="5" name="Picture 4">
            <a:extLst>
              <a:ext uri="{FF2B5EF4-FFF2-40B4-BE49-F238E27FC236}">
                <a16:creationId xmlns:a16="http://schemas.microsoft.com/office/drawing/2014/main" id="{8D00770D-32D7-4068-B81B-A99FFD5340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5383" y="4001294"/>
            <a:ext cx="6908417" cy="2553732"/>
          </a:xfrm>
          <a:prstGeom prst="rect">
            <a:avLst/>
          </a:prstGeom>
        </p:spPr>
      </p:pic>
    </p:spTree>
    <p:extLst>
      <p:ext uri="{BB962C8B-B14F-4D97-AF65-F5344CB8AC3E}">
        <p14:creationId xmlns:p14="http://schemas.microsoft.com/office/powerpoint/2010/main" val="30030681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813FC4CC-F5D7-45E3-9617-9508F29F7FD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6037" y="1020418"/>
            <a:ext cx="10334329" cy="4523099"/>
          </a:xfrm>
        </p:spPr>
      </p:pic>
    </p:spTree>
    <p:extLst>
      <p:ext uri="{BB962C8B-B14F-4D97-AF65-F5344CB8AC3E}">
        <p14:creationId xmlns:p14="http://schemas.microsoft.com/office/powerpoint/2010/main" val="2184649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27F8515F-61DC-4971-8533-5FE3E2E852B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450468"/>
            <a:ext cx="12192000" cy="5434739"/>
          </a:xfrm>
        </p:spPr>
      </p:pic>
    </p:spTree>
    <p:extLst>
      <p:ext uri="{BB962C8B-B14F-4D97-AF65-F5344CB8AC3E}">
        <p14:creationId xmlns:p14="http://schemas.microsoft.com/office/powerpoint/2010/main" val="12562052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10655-EE53-4AA0-9D4F-6125C737F187}"/>
              </a:ext>
            </a:extLst>
          </p:cNvPr>
          <p:cNvSpPr>
            <a:spLocks noGrp="1"/>
          </p:cNvSpPr>
          <p:nvPr>
            <p:ph type="title"/>
          </p:nvPr>
        </p:nvSpPr>
        <p:spPr/>
        <p:txBody>
          <a:bodyPr/>
          <a:lstStyle/>
          <a:p>
            <a:r>
              <a:rPr lang="en-US" dirty="0"/>
              <a:t>NOTE</a:t>
            </a:r>
          </a:p>
        </p:txBody>
      </p:sp>
      <p:sp>
        <p:nvSpPr>
          <p:cNvPr id="3" name="Content Placeholder 2">
            <a:extLst>
              <a:ext uri="{FF2B5EF4-FFF2-40B4-BE49-F238E27FC236}">
                <a16:creationId xmlns:a16="http://schemas.microsoft.com/office/drawing/2014/main" id="{ECAC1E5D-75D1-4CB1-BA0A-799A60A9449D}"/>
              </a:ext>
            </a:extLst>
          </p:cNvPr>
          <p:cNvSpPr>
            <a:spLocks noGrp="1"/>
          </p:cNvSpPr>
          <p:nvPr>
            <p:ph idx="1"/>
          </p:nvPr>
        </p:nvSpPr>
        <p:spPr/>
        <p:txBody>
          <a:bodyPr/>
          <a:lstStyle/>
          <a:p>
            <a:r>
              <a:rPr lang="en-US" dirty="0"/>
              <a:t>In </a:t>
            </a:r>
            <a:r>
              <a:rPr lang="en-US" dirty="0" err="1"/>
              <a:t>javascript</a:t>
            </a:r>
            <a:r>
              <a:rPr lang="en-US" dirty="0"/>
              <a:t> everything is case sensitive</a:t>
            </a:r>
          </a:p>
        </p:txBody>
      </p:sp>
    </p:spTree>
    <p:extLst>
      <p:ext uri="{BB962C8B-B14F-4D97-AF65-F5344CB8AC3E}">
        <p14:creationId xmlns:p14="http://schemas.microsoft.com/office/powerpoint/2010/main" val="40882058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1362-F381-4C98-B1EF-1D4DAD5F96F1}"/>
              </a:ext>
            </a:extLst>
          </p:cNvPr>
          <p:cNvSpPr>
            <a:spLocks noGrp="1"/>
          </p:cNvSpPr>
          <p:nvPr>
            <p:ph type="title"/>
          </p:nvPr>
        </p:nvSpPr>
        <p:spPr/>
        <p:txBody>
          <a:bodyPr/>
          <a:lstStyle/>
          <a:p>
            <a:r>
              <a:rPr lang="en-US" dirty="0"/>
              <a:t>Advanced Assertions</a:t>
            </a:r>
          </a:p>
        </p:txBody>
      </p:sp>
      <p:sp>
        <p:nvSpPr>
          <p:cNvPr id="3" name="Content Placeholder 2">
            <a:extLst>
              <a:ext uri="{FF2B5EF4-FFF2-40B4-BE49-F238E27FC236}">
                <a16:creationId xmlns:a16="http://schemas.microsoft.com/office/drawing/2014/main" id="{65463E26-5395-43FD-BD12-95DE3C1257B4}"/>
              </a:ext>
            </a:extLst>
          </p:cNvPr>
          <p:cNvSpPr>
            <a:spLocks noGrp="1"/>
          </p:cNvSpPr>
          <p:nvPr>
            <p:ph idx="1"/>
          </p:nvPr>
        </p:nvSpPr>
        <p:spPr/>
        <p:txBody>
          <a:bodyPr/>
          <a:lstStyle/>
          <a:p>
            <a:r>
              <a:rPr lang="en-US" dirty="0"/>
              <a:t>Advanced Assertions using Chai Assertion Library (</a:t>
            </a:r>
            <a:r>
              <a:rPr lang="en-US" dirty="0">
                <a:hlinkClick r:id="rId2"/>
              </a:rPr>
              <a:t>https://www.chaijs.com/api/</a:t>
            </a:r>
            <a:r>
              <a:rPr lang="en-US" dirty="0"/>
              <a:t>)</a:t>
            </a:r>
          </a:p>
          <a:p>
            <a:endParaRPr lang="en-US" dirty="0"/>
          </a:p>
        </p:txBody>
      </p:sp>
    </p:spTree>
    <p:extLst>
      <p:ext uri="{BB962C8B-B14F-4D97-AF65-F5344CB8AC3E}">
        <p14:creationId xmlns:p14="http://schemas.microsoft.com/office/powerpoint/2010/main" val="29891652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8F865-CB21-4CA2-AED7-8A94B9BCD93C}"/>
              </a:ext>
            </a:extLst>
          </p:cNvPr>
          <p:cNvSpPr>
            <a:spLocks noGrp="1"/>
          </p:cNvSpPr>
          <p:nvPr>
            <p:ph type="title"/>
          </p:nvPr>
        </p:nvSpPr>
        <p:spPr>
          <a:xfrm>
            <a:off x="838200" y="365126"/>
            <a:ext cx="10515600" cy="521140"/>
          </a:xfrm>
        </p:spPr>
        <p:txBody>
          <a:bodyPr>
            <a:normAutofit fontScale="90000"/>
          </a:bodyPr>
          <a:lstStyle/>
          <a:p>
            <a:r>
              <a:rPr lang="en-US" dirty="0"/>
              <a:t>Run Collection - Automation Testing </a:t>
            </a:r>
          </a:p>
        </p:txBody>
      </p:sp>
      <p:pic>
        <p:nvPicPr>
          <p:cNvPr id="5" name="Content Placeholder 4">
            <a:extLst>
              <a:ext uri="{FF2B5EF4-FFF2-40B4-BE49-F238E27FC236}">
                <a16:creationId xmlns:a16="http://schemas.microsoft.com/office/drawing/2014/main" id="{4E0AFA80-C283-4415-B315-3B1632DB0D1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93034" y="886266"/>
            <a:ext cx="7137293" cy="5776646"/>
          </a:xfrm>
        </p:spPr>
      </p:pic>
    </p:spTree>
    <p:extLst>
      <p:ext uri="{BB962C8B-B14F-4D97-AF65-F5344CB8AC3E}">
        <p14:creationId xmlns:p14="http://schemas.microsoft.com/office/powerpoint/2010/main" val="1303984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03A48-24A6-46BE-A218-1B3747FE1BD6}"/>
              </a:ext>
            </a:extLst>
          </p:cNvPr>
          <p:cNvSpPr>
            <a:spLocks noGrp="1"/>
          </p:cNvSpPr>
          <p:nvPr>
            <p:ph type="title"/>
          </p:nvPr>
        </p:nvSpPr>
        <p:spPr/>
        <p:txBody>
          <a:bodyPr/>
          <a:lstStyle/>
          <a:p>
            <a:r>
              <a:rPr lang="en-US" dirty="0"/>
              <a:t>Major type of API</a:t>
            </a:r>
          </a:p>
        </p:txBody>
      </p:sp>
      <p:sp>
        <p:nvSpPr>
          <p:cNvPr id="3" name="Content Placeholder 2">
            <a:extLst>
              <a:ext uri="{FF2B5EF4-FFF2-40B4-BE49-F238E27FC236}">
                <a16:creationId xmlns:a16="http://schemas.microsoft.com/office/drawing/2014/main" id="{8074418A-F443-4236-B577-E4F4E6507C2A}"/>
              </a:ext>
            </a:extLst>
          </p:cNvPr>
          <p:cNvSpPr>
            <a:spLocks noGrp="1"/>
          </p:cNvSpPr>
          <p:nvPr>
            <p:ph idx="1"/>
          </p:nvPr>
        </p:nvSpPr>
        <p:spPr/>
        <p:txBody>
          <a:bodyPr/>
          <a:lstStyle/>
          <a:p>
            <a:pPr marL="514350" indent="-514350">
              <a:buFont typeface="+mj-lt"/>
              <a:buAutoNum type="arabicPeriod"/>
            </a:pPr>
            <a:r>
              <a:rPr lang="en-US" b="1" dirty="0"/>
              <a:t>SOAP (Simple Object Access Protocol)</a:t>
            </a:r>
            <a:r>
              <a:rPr lang="en-US" dirty="0"/>
              <a:t> allows different connected devices that run Windows or Linux to communicate using XML. The machines don’t need to use the same Operating System because they both understand the language of XML</a:t>
            </a:r>
          </a:p>
          <a:p>
            <a:pPr marL="514350" indent="-514350">
              <a:buFont typeface="+mj-lt"/>
              <a:buAutoNum type="arabicPeriod"/>
            </a:pPr>
            <a:r>
              <a:rPr lang="en-US" b="1" dirty="0">
                <a:solidFill>
                  <a:srgbClr val="FF0000"/>
                </a:solidFill>
              </a:rPr>
              <a:t>REST (</a:t>
            </a:r>
            <a:r>
              <a:rPr lang="en-US" dirty="0">
                <a:solidFill>
                  <a:srgbClr val="FF0000"/>
                </a:solidFill>
              </a:rPr>
              <a:t>JSON </a:t>
            </a:r>
            <a:r>
              <a:rPr lang="en-US" b="1" dirty="0">
                <a:solidFill>
                  <a:srgbClr val="FF0000"/>
                </a:solidFill>
              </a:rPr>
              <a:t>) (Representational State Transfer)</a:t>
            </a:r>
            <a:r>
              <a:rPr lang="en-US" dirty="0">
                <a:solidFill>
                  <a:srgbClr val="FF0000"/>
                </a:solidFill>
              </a:rPr>
              <a:t> is a very popular Web Communication Service that powers 70% of the web currently.</a:t>
            </a:r>
          </a:p>
          <a:p>
            <a:pPr marL="514350" indent="-514350">
              <a:buFont typeface="+mj-lt"/>
              <a:buAutoNum type="arabicPeriod"/>
            </a:pPr>
            <a:endParaRPr lang="en-US" b="1" dirty="0"/>
          </a:p>
          <a:p>
            <a:pPr marL="0" indent="0">
              <a:buNone/>
            </a:pPr>
            <a:endParaRPr lang="en-US" b="1" dirty="0"/>
          </a:p>
        </p:txBody>
      </p:sp>
    </p:spTree>
    <p:extLst>
      <p:ext uri="{BB962C8B-B14F-4D97-AF65-F5344CB8AC3E}">
        <p14:creationId xmlns:p14="http://schemas.microsoft.com/office/powerpoint/2010/main" val="3177036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34A7A-693D-4747-9E10-1746181660D8}"/>
              </a:ext>
            </a:extLst>
          </p:cNvPr>
          <p:cNvSpPr>
            <a:spLocks noGrp="1"/>
          </p:cNvSpPr>
          <p:nvPr>
            <p:ph type="title"/>
          </p:nvPr>
        </p:nvSpPr>
        <p:spPr/>
        <p:txBody>
          <a:bodyPr/>
          <a:lstStyle/>
          <a:p>
            <a:r>
              <a:rPr lang="en-US" b="1" dirty="0"/>
              <a:t>HTTP Status Codes</a:t>
            </a:r>
            <a:endParaRPr lang="en-US" dirty="0"/>
          </a:p>
        </p:txBody>
      </p:sp>
      <p:graphicFrame>
        <p:nvGraphicFramePr>
          <p:cNvPr id="4" name="Content Placeholder 3">
            <a:extLst>
              <a:ext uri="{FF2B5EF4-FFF2-40B4-BE49-F238E27FC236}">
                <a16:creationId xmlns:a16="http://schemas.microsoft.com/office/drawing/2014/main" id="{881E1D61-DFF9-45FD-9E86-59834C9099BC}"/>
              </a:ext>
            </a:extLst>
          </p:cNvPr>
          <p:cNvGraphicFramePr>
            <a:graphicFrameLocks noGrp="1"/>
          </p:cNvGraphicFramePr>
          <p:nvPr>
            <p:ph idx="1"/>
            <p:extLst>
              <p:ext uri="{D42A27DB-BD31-4B8C-83A1-F6EECF244321}">
                <p14:modId xmlns:p14="http://schemas.microsoft.com/office/powerpoint/2010/main" val="917780171"/>
              </p:ext>
            </p:extLst>
          </p:nvPr>
        </p:nvGraphicFramePr>
        <p:xfrm>
          <a:off x="838200" y="1825625"/>
          <a:ext cx="5927133" cy="4079240"/>
        </p:xfrm>
        <a:graphic>
          <a:graphicData uri="http://schemas.openxmlformats.org/drawingml/2006/table">
            <a:tbl>
              <a:tblPr firstRow="1" bandRow="1">
                <a:tableStyleId>{5C22544A-7EE6-4342-B048-85BDC9FD1C3A}</a:tableStyleId>
              </a:tblPr>
              <a:tblGrid>
                <a:gridCol w="1354900">
                  <a:extLst>
                    <a:ext uri="{9D8B030D-6E8A-4147-A177-3AD203B41FA5}">
                      <a16:colId xmlns:a16="http://schemas.microsoft.com/office/drawing/2014/main" val="2005076987"/>
                    </a:ext>
                  </a:extLst>
                </a:gridCol>
                <a:gridCol w="4572233">
                  <a:extLst>
                    <a:ext uri="{9D8B030D-6E8A-4147-A177-3AD203B41FA5}">
                      <a16:colId xmlns:a16="http://schemas.microsoft.com/office/drawing/2014/main" val="300627525"/>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Status Code</a:t>
                      </a:r>
                    </a:p>
                  </a:txBody>
                  <a:tcPr/>
                </a:tc>
                <a:tc>
                  <a:txBody>
                    <a:bodyPr/>
                    <a:lstStyle/>
                    <a:p>
                      <a:r>
                        <a:rPr lang="en-US" dirty="0"/>
                        <a:t>Status</a:t>
                      </a:r>
                    </a:p>
                  </a:txBody>
                  <a:tcPr/>
                </a:tc>
                <a:extLst>
                  <a:ext uri="{0D108BD9-81ED-4DB2-BD59-A6C34878D82A}">
                    <a16:rowId xmlns:a16="http://schemas.microsoft.com/office/drawing/2014/main" val="32004044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200 - GET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Success OK !</a:t>
                      </a:r>
                    </a:p>
                  </a:txBody>
                  <a:tcPr/>
                </a:tc>
                <a:extLst>
                  <a:ext uri="{0D108BD9-81ED-4DB2-BD59-A6C34878D82A}">
                    <a16:rowId xmlns:a16="http://schemas.microsoft.com/office/drawing/2014/main" val="2687112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201 - POST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Success OK !</a:t>
                      </a:r>
                    </a:p>
                  </a:txBody>
                  <a:tcPr/>
                </a:tc>
                <a:extLst>
                  <a:ext uri="{0D108BD9-81ED-4DB2-BD59-A6C34878D82A}">
                    <a16:rowId xmlns:a16="http://schemas.microsoft.com/office/drawing/2014/main" val="790054143"/>
                  </a:ext>
                </a:extLst>
              </a:tr>
              <a:tr h="370840">
                <a:tc>
                  <a:txBody>
                    <a:bodyPr/>
                    <a:lstStyle/>
                    <a:p>
                      <a:r>
                        <a:rPr lang="en-US" dirty="0">
                          <a:solidFill>
                            <a:srgbClr val="FF0000"/>
                          </a:solidFill>
                        </a:rPr>
                        <a:t>404</a:t>
                      </a:r>
                    </a:p>
                  </a:txBody>
                  <a:tcPr/>
                </a:tc>
                <a:tc>
                  <a:txBody>
                    <a:bodyPr/>
                    <a:lstStyle/>
                    <a:p>
                      <a:r>
                        <a:rPr lang="en-US" dirty="0"/>
                        <a:t>Not Found</a:t>
                      </a:r>
                    </a:p>
                  </a:txBody>
                  <a:tcPr/>
                </a:tc>
                <a:extLst>
                  <a:ext uri="{0D108BD9-81ED-4DB2-BD59-A6C34878D82A}">
                    <a16:rowId xmlns:a16="http://schemas.microsoft.com/office/drawing/2014/main" val="539448331"/>
                  </a:ext>
                </a:extLst>
              </a:tr>
              <a:tr h="370840">
                <a:tc>
                  <a:txBody>
                    <a:bodyPr/>
                    <a:lstStyle/>
                    <a:p>
                      <a:r>
                        <a:rPr lang="en-US" dirty="0"/>
                        <a:t>422</a:t>
                      </a:r>
                    </a:p>
                  </a:txBody>
                  <a:tcPr/>
                </a:tc>
                <a:tc>
                  <a:txBody>
                    <a:bodyPr/>
                    <a:lstStyle/>
                    <a:p>
                      <a:r>
                        <a:rPr lang="en-US" dirty="0">
                          <a:highlight>
                            <a:srgbClr val="FFFF00"/>
                          </a:highlight>
                        </a:rPr>
                        <a:t>Validation</a:t>
                      </a:r>
                    </a:p>
                  </a:txBody>
                  <a:tcPr/>
                </a:tc>
                <a:extLst>
                  <a:ext uri="{0D108BD9-81ED-4DB2-BD59-A6C34878D82A}">
                    <a16:rowId xmlns:a16="http://schemas.microsoft.com/office/drawing/2014/main" val="2644075556"/>
                  </a:ext>
                </a:extLst>
              </a:tr>
              <a:tr h="370840">
                <a:tc>
                  <a:txBody>
                    <a:bodyPr/>
                    <a:lstStyle/>
                    <a:p>
                      <a:r>
                        <a:rPr lang="en-US" dirty="0"/>
                        <a:t>405</a:t>
                      </a:r>
                    </a:p>
                  </a:txBody>
                  <a:tcPr/>
                </a:tc>
                <a:tc>
                  <a:txBody>
                    <a:bodyPr/>
                    <a:lstStyle/>
                    <a:p>
                      <a:r>
                        <a:rPr lang="en-US" dirty="0"/>
                        <a:t>Method Not allowed</a:t>
                      </a:r>
                    </a:p>
                  </a:txBody>
                  <a:tcPr/>
                </a:tc>
                <a:extLst>
                  <a:ext uri="{0D108BD9-81ED-4DB2-BD59-A6C34878D82A}">
                    <a16:rowId xmlns:a16="http://schemas.microsoft.com/office/drawing/2014/main" val="2678249123"/>
                  </a:ext>
                </a:extLst>
              </a:tr>
              <a:tr h="370840">
                <a:tc>
                  <a:txBody>
                    <a:bodyPr/>
                    <a:lstStyle/>
                    <a:p>
                      <a:r>
                        <a:rPr lang="en-US" dirty="0"/>
                        <a:t>400</a:t>
                      </a:r>
                    </a:p>
                  </a:txBody>
                  <a:tcPr/>
                </a:tc>
                <a:tc>
                  <a:txBody>
                    <a:bodyPr/>
                    <a:lstStyle/>
                    <a:p>
                      <a:r>
                        <a:rPr lang="en-US" dirty="0"/>
                        <a:t>Bad Request Bug!  -&gt; Bug</a:t>
                      </a:r>
                    </a:p>
                  </a:txBody>
                  <a:tcPr/>
                </a:tc>
                <a:extLst>
                  <a:ext uri="{0D108BD9-81ED-4DB2-BD59-A6C34878D82A}">
                    <a16:rowId xmlns:a16="http://schemas.microsoft.com/office/drawing/2014/main" val="321276260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Many request </a:t>
                      </a:r>
                    </a:p>
                  </a:txBody>
                  <a:tcPr/>
                </a:tc>
                <a:extLst>
                  <a:ext uri="{0D108BD9-81ED-4DB2-BD59-A6C34878D82A}">
                    <a16:rowId xmlns:a16="http://schemas.microsoft.com/office/drawing/2014/main" val="276441712"/>
                  </a:ext>
                </a:extLst>
              </a:tr>
              <a:tr h="370840">
                <a:tc>
                  <a:txBody>
                    <a:bodyPr/>
                    <a:lstStyle/>
                    <a:p>
                      <a:r>
                        <a:rPr lang="en-US" dirty="0"/>
                        <a:t>500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Internal Server Error</a:t>
                      </a:r>
                    </a:p>
                  </a:txBody>
                  <a:tcPr/>
                </a:tc>
                <a:extLst>
                  <a:ext uri="{0D108BD9-81ED-4DB2-BD59-A6C34878D82A}">
                    <a16:rowId xmlns:a16="http://schemas.microsoft.com/office/drawing/2014/main" val="1424874402"/>
                  </a:ext>
                </a:extLst>
              </a:tr>
              <a:tr h="370840">
                <a:tc>
                  <a:txBody>
                    <a:bodyPr/>
                    <a:lstStyle/>
                    <a:p>
                      <a:r>
                        <a:rPr lang="en-US" dirty="0"/>
                        <a:t>503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Service Unavailable</a:t>
                      </a:r>
                    </a:p>
                  </a:txBody>
                  <a:tcPr/>
                </a:tc>
                <a:extLst>
                  <a:ext uri="{0D108BD9-81ED-4DB2-BD59-A6C34878D82A}">
                    <a16:rowId xmlns:a16="http://schemas.microsoft.com/office/drawing/2014/main" val="3988631298"/>
                  </a:ext>
                </a:extLst>
              </a:tr>
              <a:tr h="370840">
                <a:tc>
                  <a:txBody>
                    <a:bodyPr/>
                    <a:lstStyle/>
                    <a:p>
                      <a:r>
                        <a:rPr lang="en-US" dirty="0"/>
                        <a:t>524</a:t>
                      </a:r>
                    </a:p>
                  </a:txBody>
                  <a:tcPr/>
                </a:tc>
                <a:tc>
                  <a:txBody>
                    <a:bodyPr/>
                    <a:lstStyle/>
                    <a:p>
                      <a:r>
                        <a:rPr lang="en-US" dirty="0"/>
                        <a:t>Timeout</a:t>
                      </a:r>
                    </a:p>
                  </a:txBody>
                  <a:tcPr/>
                </a:tc>
                <a:extLst>
                  <a:ext uri="{0D108BD9-81ED-4DB2-BD59-A6C34878D82A}">
                    <a16:rowId xmlns:a16="http://schemas.microsoft.com/office/drawing/2014/main" val="2610761842"/>
                  </a:ext>
                </a:extLst>
              </a:tr>
            </a:tbl>
          </a:graphicData>
        </a:graphic>
      </p:graphicFrame>
    </p:spTree>
    <p:extLst>
      <p:ext uri="{BB962C8B-B14F-4D97-AF65-F5344CB8AC3E}">
        <p14:creationId xmlns:p14="http://schemas.microsoft.com/office/powerpoint/2010/main" val="4216649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A3B6D-9EF1-408B-B5FB-703946D6945F}"/>
              </a:ext>
            </a:extLst>
          </p:cNvPr>
          <p:cNvSpPr>
            <a:spLocks noGrp="1"/>
          </p:cNvSpPr>
          <p:nvPr>
            <p:ph type="title"/>
          </p:nvPr>
        </p:nvSpPr>
        <p:spPr/>
        <p:txBody>
          <a:bodyPr>
            <a:normAutofit/>
          </a:bodyPr>
          <a:lstStyle/>
          <a:p>
            <a:r>
              <a:rPr lang="en-US" b="1" dirty="0"/>
              <a:t>What does JSON stand for?</a:t>
            </a:r>
            <a:endParaRPr lang="en-US" dirty="0"/>
          </a:p>
        </p:txBody>
      </p:sp>
      <p:sp>
        <p:nvSpPr>
          <p:cNvPr id="3" name="Content Placeholder 2">
            <a:extLst>
              <a:ext uri="{FF2B5EF4-FFF2-40B4-BE49-F238E27FC236}">
                <a16:creationId xmlns:a16="http://schemas.microsoft.com/office/drawing/2014/main" id="{1B00BC4E-0B81-45F2-AAF7-E438900877A8}"/>
              </a:ext>
            </a:extLst>
          </p:cNvPr>
          <p:cNvSpPr>
            <a:spLocks noGrp="1"/>
          </p:cNvSpPr>
          <p:nvPr>
            <p:ph idx="1"/>
          </p:nvPr>
        </p:nvSpPr>
        <p:spPr/>
        <p:txBody>
          <a:bodyPr/>
          <a:lstStyle/>
          <a:p>
            <a:r>
              <a:rPr lang="en-US" dirty="0"/>
              <a:t>JSON (</a:t>
            </a:r>
            <a:r>
              <a:rPr lang="en-US" dirty="0" err="1"/>
              <a:t>Javascript</a:t>
            </a:r>
            <a:r>
              <a:rPr lang="en-US" dirty="0"/>
              <a:t> Object Notation) is an open-standard file format derived from JavaScript.</a:t>
            </a:r>
          </a:p>
        </p:txBody>
      </p:sp>
    </p:spTree>
    <p:extLst>
      <p:ext uri="{BB962C8B-B14F-4D97-AF65-F5344CB8AC3E}">
        <p14:creationId xmlns:p14="http://schemas.microsoft.com/office/powerpoint/2010/main" val="813323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F9E30-73A5-4EA9-950D-F1E240BCEA97}"/>
              </a:ext>
            </a:extLst>
          </p:cNvPr>
          <p:cNvSpPr>
            <a:spLocks noGrp="1"/>
          </p:cNvSpPr>
          <p:nvPr>
            <p:ph type="title"/>
          </p:nvPr>
        </p:nvSpPr>
        <p:spPr>
          <a:xfrm>
            <a:off x="838200" y="125976"/>
            <a:ext cx="10515600" cy="1111982"/>
          </a:xfrm>
        </p:spPr>
        <p:txBody>
          <a:bodyPr>
            <a:normAutofit/>
          </a:bodyPr>
          <a:lstStyle/>
          <a:p>
            <a:r>
              <a:rPr lang="en-US" b="1" dirty="0"/>
              <a:t>What is Postman? Free </a:t>
            </a:r>
            <a:endParaRPr lang="en-US" dirty="0"/>
          </a:p>
        </p:txBody>
      </p:sp>
      <p:sp>
        <p:nvSpPr>
          <p:cNvPr id="3" name="Content Placeholder 2">
            <a:extLst>
              <a:ext uri="{FF2B5EF4-FFF2-40B4-BE49-F238E27FC236}">
                <a16:creationId xmlns:a16="http://schemas.microsoft.com/office/drawing/2014/main" id="{A98ACAEB-76CC-41C9-8F44-3A6B4BBD1241}"/>
              </a:ext>
            </a:extLst>
          </p:cNvPr>
          <p:cNvSpPr>
            <a:spLocks noGrp="1"/>
          </p:cNvSpPr>
          <p:nvPr>
            <p:ph idx="1"/>
          </p:nvPr>
        </p:nvSpPr>
        <p:spPr/>
        <p:txBody>
          <a:bodyPr>
            <a:normAutofit lnSpcReduction="10000"/>
          </a:bodyPr>
          <a:lstStyle/>
          <a:p>
            <a:r>
              <a:rPr lang="en-US" dirty="0"/>
              <a:t>Postman is currently one of the most popular tools used in </a:t>
            </a:r>
            <a:r>
              <a:rPr lang="en-US" dirty="0">
                <a:solidFill>
                  <a:srgbClr val="FF0000"/>
                </a:solidFill>
              </a:rPr>
              <a:t>API testing.</a:t>
            </a:r>
            <a:br>
              <a:rPr lang="en-US" dirty="0"/>
            </a:br>
            <a:br>
              <a:rPr lang="en-US" dirty="0"/>
            </a:br>
            <a:endParaRPr lang="ar-JO" dirty="0"/>
          </a:p>
          <a:p>
            <a:r>
              <a:rPr lang="en-US" dirty="0"/>
              <a:t> It started in 2012 </a:t>
            </a:r>
            <a:br>
              <a:rPr lang="en-US" dirty="0"/>
            </a:br>
            <a:br>
              <a:rPr lang="en-US" dirty="0"/>
            </a:br>
            <a:endParaRPr lang="ar-JO" dirty="0"/>
          </a:p>
          <a:p>
            <a:r>
              <a:rPr lang="en-US" dirty="0"/>
              <a:t>To simplify API workflow in testing and development. API stands for </a:t>
            </a:r>
            <a:r>
              <a:rPr lang="en-US" dirty="0">
                <a:highlight>
                  <a:srgbClr val="FFFF00"/>
                </a:highlight>
              </a:rPr>
              <a:t>Application Programming Interface</a:t>
            </a:r>
            <a:r>
              <a:rPr lang="en-US" dirty="0"/>
              <a:t> which allows software applications to communicate with each other via API calls.</a:t>
            </a:r>
            <a:br>
              <a:rPr lang="ar-JO" dirty="0"/>
            </a:br>
            <a:endParaRPr lang="en-US" dirty="0"/>
          </a:p>
          <a:p>
            <a:endParaRPr lang="en-US" dirty="0"/>
          </a:p>
        </p:txBody>
      </p:sp>
    </p:spTree>
    <p:extLst>
      <p:ext uri="{BB962C8B-B14F-4D97-AF65-F5344CB8AC3E}">
        <p14:creationId xmlns:p14="http://schemas.microsoft.com/office/powerpoint/2010/main" val="3173542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F61A5-A79A-4B7C-9F2D-E628C6E78F2D}"/>
              </a:ext>
            </a:extLst>
          </p:cNvPr>
          <p:cNvSpPr>
            <a:spLocks noGrp="1"/>
          </p:cNvSpPr>
          <p:nvPr>
            <p:ph type="title"/>
          </p:nvPr>
        </p:nvSpPr>
        <p:spPr>
          <a:xfrm>
            <a:off x="838200" y="238515"/>
            <a:ext cx="10515600" cy="661817"/>
          </a:xfrm>
        </p:spPr>
        <p:txBody>
          <a:bodyPr>
            <a:normAutofit fontScale="90000"/>
          </a:bodyPr>
          <a:lstStyle/>
          <a:p>
            <a:r>
              <a:rPr lang="en-US" b="1" dirty="0"/>
              <a:t>Why Use Postman?</a:t>
            </a:r>
            <a:endParaRPr lang="en-US" dirty="0"/>
          </a:p>
        </p:txBody>
      </p:sp>
      <p:sp>
        <p:nvSpPr>
          <p:cNvPr id="6" name="Content Placeholder 5">
            <a:extLst>
              <a:ext uri="{FF2B5EF4-FFF2-40B4-BE49-F238E27FC236}">
                <a16:creationId xmlns:a16="http://schemas.microsoft.com/office/drawing/2014/main" id="{A8F56CA2-4C56-40DF-A465-2F5EE95726B8}"/>
              </a:ext>
            </a:extLst>
          </p:cNvPr>
          <p:cNvSpPr>
            <a:spLocks noGrp="1"/>
          </p:cNvSpPr>
          <p:nvPr>
            <p:ph idx="1"/>
          </p:nvPr>
        </p:nvSpPr>
        <p:spPr>
          <a:xfrm>
            <a:off x="117231" y="1167617"/>
            <a:ext cx="11957537" cy="5690383"/>
          </a:xfrm>
        </p:spPr>
        <p:txBody>
          <a:bodyPr>
            <a:normAutofit/>
          </a:bodyPr>
          <a:lstStyle/>
          <a:p>
            <a:r>
              <a:rPr lang="en-US" dirty="0"/>
              <a:t>Accessibility - To use Postman, one would just need to log-in to their own accounts making it easy to access files anytime, anywhere as long as a Postman application is installed on the computer.</a:t>
            </a:r>
          </a:p>
          <a:p>
            <a:r>
              <a:rPr lang="en-US" dirty="0"/>
              <a:t>Use of Collections - Postman lets users create collections for their API calls. Each collection can create subfolders and multiple requests. This helps in organizing your test suites.</a:t>
            </a:r>
          </a:p>
          <a:p>
            <a:r>
              <a:rPr lang="en-US" dirty="0"/>
              <a:t>Creation of Tests - Test checkpoints such as verifying for successful HTTP response status can be added to each API calls which help ensure test coverage.</a:t>
            </a:r>
          </a:p>
          <a:p>
            <a:r>
              <a:rPr lang="en-US" dirty="0"/>
              <a:t>Automation Testing - Through the use of the Collection Runner or Newman, tests can be run in multiple iterations saving time for repetitive tests.</a:t>
            </a:r>
          </a:p>
          <a:p>
            <a:r>
              <a:rPr lang="en-US" dirty="0"/>
              <a:t>Debugging - Postman console helps to check what data has been retrieved making it easy to debug tests.</a:t>
            </a:r>
          </a:p>
          <a:p>
            <a:endParaRPr lang="en-US" dirty="0"/>
          </a:p>
        </p:txBody>
      </p:sp>
    </p:spTree>
    <p:extLst>
      <p:ext uri="{BB962C8B-B14F-4D97-AF65-F5344CB8AC3E}">
        <p14:creationId xmlns:p14="http://schemas.microsoft.com/office/powerpoint/2010/main" val="2141308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2ED9E-D42A-47A3-B0FB-6AB79496E6F9}"/>
              </a:ext>
            </a:extLst>
          </p:cNvPr>
          <p:cNvSpPr>
            <a:spLocks noGrp="1"/>
          </p:cNvSpPr>
          <p:nvPr>
            <p:ph type="title"/>
          </p:nvPr>
        </p:nvSpPr>
        <p:spPr/>
        <p:txBody>
          <a:bodyPr/>
          <a:lstStyle/>
          <a:p>
            <a:r>
              <a:rPr lang="en-US" dirty="0"/>
              <a:t>How to setup Postman?</a:t>
            </a:r>
          </a:p>
        </p:txBody>
      </p:sp>
      <p:sp>
        <p:nvSpPr>
          <p:cNvPr id="3" name="Content Placeholder 2">
            <a:extLst>
              <a:ext uri="{FF2B5EF4-FFF2-40B4-BE49-F238E27FC236}">
                <a16:creationId xmlns:a16="http://schemas.microsoft.com/office/drawing/2014/main" id="{76EAB3C2-4902-4861-BF41-50FF3BAA9F8D}"/>
              </a:ext>
            </a:extLst>
          </p:cNvPr>
          <p:cNvSpPr>
            <a:spLocks noGrp="1"/>
          </p:cNvSpPr>
          <p:nvPr>
            <p:ph idx="1"/>
          </p:nvPr>
        </p:nvSpPr>
        <p:spPr/>
        <p:txBody>
          <a:bodyPr/>
          <a:lstStyle/>
          <a:p>
            <a:pPr marL="514350" indent="-514350">
              <a:buAutoNum type="arabicPeriod"/>
            </a:pPr>
            <a:r>
              <a:rPr lang="en-US" dirty="0">
                <a:hlinkClick r:id="rId2"/>
              </a:rPr>
              <a:t>https://www.postman.com/downloads/</a:t>
            </a:r>
            <a:endParaRPr lang="en-US" dirty="0"/>
          </a:p>
          <a:p>
            <a:pPr marL="514350" indent="-514350">
              <a:buAutoNum type="arabicPeriod"/>
            </a:pPr>
            <a:r>
              <a:rPr lang="en-US" dirty="0"/>
              <a:t>Import postman collection (APIs)</a:t>
            </a:r>
          </a:p>
          <a:p>
            <a:pPr marL="514350" indent="-514350">
              <a:buAutoNum type="arabicPeriod"/>
            </a:pPr>
            <a:r>
              <a:rPr lang="en-US" dirty="0"/>
              <a:t>Import</a:t>
            </a:r>
            <a:r>
              <a:rPr lang="ar-JO" dirty="0"/>
              <a:t> </a:t>
            </a:r>
            <a:r>
              <a:rPr lang="en-US" dirty="0"/>
              <a:t>environment (Server URL)</a:t>
            </a:r>
          </a:p>
        </p:txBody>
      </p:sp>
    </p:spTree>
    <p:extLst>
      <p:ext uri="{BB962C8B-B14F-4D97-AF65-F5344CB8AC3E}">
        <p14:creationId xmlns:p14="http://schemas.microsoft.com/office/powerpoint/2010/main" val="274260444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IO_CD_LOGO_PROTECTION" val="tru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12562</TotalTime>
  <Words>638</Words>
  <Application>Microsoft Office PowerPoint</Application>
  <PresentationFormat>Widescreen</PresentationFormat>
  <Paragraphs>124</Paragraphs>
  <Slides>32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Calibri Light</vt:lpstr>
      <vt:lpstr>Office Theme</vt:lpstr>
      <vt:lpstr>PowerPoint Presentation</vt:lpstr>
      <vt:lpstr>PowerPoint Presentation</vt:lpstr>
      <vt:lpstr>PowerPoint Presentation</vt:lpstr>
      <vt:lpstr>Major type of API</vt:lpstr>
      <vt:lpstr>HTTP Status Codes</vt:lpstr>
      <vt:lpstr>What does JSON stand for?</vt:lpstr>
      <vt:lpstr>What is Postman? Free </vt:lpstr>
      <vt:lpstr>Why Use Postman?</vt:lpstr>
      <vt:lpstr>How to setup Postman?</vt:lpstr>
      <vt:lpstr>How to use Postman</vt:lpstr>
      <vt:lpstr>PowerPoint Presentation</vt:lpstr>
      <vt:lpstr>PowerPoint Presentation</vt:lpstr>
      <vt:lpstr>PowerPoint Presentation</vt:lpstr>
      <vt:lpstr>GET Requests</vt:lpstr>
      <vt:lpstr>POST Requests</vt:lpstr>
      <vt:lpstr>Roles &amp; Responsibilities of a Software tester for testing API’s</vt:lpstr>
      <vt:lpstr>Authorization  Vs. Authentication </vt:lpstr>
      <vt:lpstr>What is Mock Server?</vt:lpstr>
      <vt:lpstr>PowerPoint Presentation</vt:lpstr>
      <vt:lpstr>Writing Test</vt:lpstr>
      <vt:lpstr>Check on Status code if 200 ?</vt:lpstr>
      <vt:lpstr>Response body :JSON Value Check</vt:lpstr>
      <vt:lpstr>To got value inside object </vt:lpstr>
      <vt:lpstr>Global Variable</vt:lpstr>
      <vt:lpstr>Variables </vt:lpstr>
      <vt:lpstr>Pre-request Scripts </vt:lpstr>
      <vt:lpstr>PowerPoint Presentation</vt:lpstr>
      <vt:lpstr>Debugging Tests  </vt:lpstr>
      <vt:lpstr>PowerPoint Presentation</vt:lpstr>
      <vt:lpstr>NOTE</vt:lpstr>
      <vt:lpstr>Advanced Assertions</vt:lpstr>
      <vt:lpstr>Run Collection - Automation Testing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 </cp:lastModifiedBy>
  <cp:revision>77</cp:revision>
  <dcterms:created xsi:type="dcterms:W3CDTF">2019-08-23T10:45:43Z</dcterms:created>
  <dcterms:modified xsi:type="dcterms:W3CDTF">2023-10-15T18:10:25Z</dcterms:modified>
</cp:coreProperties>
</file>